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85" r:id="rId4"/>
  </p:sldMasterIdLst>
  <p:notesMasterIdLst>
    <p:notesMasterId r:id="rId48"/>
  </p:notesMasterIdLst>
  <p:sldIdLst>
    <p:sldId id="256" r:id="rId5"/>
    <p:sldId id="361" r:id="rId6"/>
    <p:sldId id="377" r:id="rId7"/>
    <p:sldId id="387" r:id="rId8"/>
    <p:sldId id="388" r:id="rId9"/>
    <p:sldId id="459" r:id="rId10"/>
    <p:sldId id="460" r:id="rId11"/>
    <p:sldId id="461" r:id="rId12"/>
    <p:sldId id="462" r:id="rId13"/>
    <p:sldId id="378" r:id="rId14"/>
    <p:sldId id="436" r:id="rId15"/>
    <p:sldId id="437" r:id="rId16"/>
    <p:sldId id="422" r:id="rId17"/>
    <p:sldId id="452" r:id="rId18"/>
    <p:sldId id="439" r:id="rId19"/>
    <p:sldId id="440" r:id="rId20"/>
    <p:sldId id="379" r:id="rId21"/>
    <p:sldId id="389" r:id="rId22"/>
    <p:sldId id="390" r:id="rId23"/>
    <p:sldId id="458" r:id="rId24"/>
    <p:sldId id="391" r:id="rId25"/>
    <p:sldId id="450" r:id="rId26"/>
    <p:sldId id="451" r:id="rId27"/>
    <p:sldId id="457" r:id="rId28"/>
    <p:sldId id="453" r:id="rId29"/>
    <p:sldId id="454" r:id="rId30"/>
    <p:sldId id="455" r:id="rId31"/>
    <p:sldId id="456" r:id="rId32"/>
    <p:sldId id="392" r:id="rId33"/>
    <p:sldId id="449" r:id="rId34"/>
    <p:sldId id="393" r:id="rId35"/>
    <p:sldId id="395" r:id="rId36"/>
    <p:sldId id="447" r:id="rId37"/>
    <p:sldId id="448" r:id="rId38"/>
    <p:sldId id="381" r:id="rId39"/>
    <p:sldId id="410" r:id="rId40"/>
    <p:sldId id="383" r:id="rId41"/>
    <p:sldId id="412" r:id="rId42"/>
    <p:sldId id="384" r:id="rId43"/>
    <p:sldId id="413" r:id="rId44"/>
    <p:sldId id="385" r:id="rId45"/>
    <p:sldId id="386" r:id="rId46"/>
    <p:sldId id="283" r:id="rId47"/>
  </p:sldIdLst>
  <p:sldSz cx="12169775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CG Times" pitchFamily="16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CG Times" pitchFamily="16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CG Times" pitchFamily="16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CG Times" pitchFamily="16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CG Times" pitchFamily="1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CG Times" pitchFamily="1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CG Times" pitchFamily="1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CG Times" pitchFamily="1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CG Times" pitchFamily="1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2FEC6-1A20-47A6-B62B-CD717B09BA5D}" v="1" dt="2020-02-06T08:02:55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4221" autoAdjust="0"/>
  </p:normalViewPr>
  <p:slideViewPr>
    <p:cSldViewPr>
      <p:cViewPr varScale="1">
        <p:scale>
          <a:sx n="70" d="100"/>
          <a:sy n="70" d="100"/>
        </p:scale>
        <p:origin x="-750" y="-108"/>
      </p:cViewPr>
      <p:guideLst>
        <p:guide orient="horz" pos="2160"/>
        <p:guide pos="340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BE" altLang="fr-FR"/>
          </a:p>
        </p:txBody>
      </p:sp>
      <p:sp>
        <p:nvSpPr>
          <p:cNvPr id="5837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BE" altLang="fr-FR"/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BE" altLang="fr-FR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BE" altLang="fr-FR"/>
          </a:p>
        </p:txBody>
      </p:sp>
      <p:sp>
        <p:nvSpPr>
          <p:cNvPr id="5837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2113" y="687388"/>
            <a:ext cx="6070600" cy="3422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6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BE" noProof="0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BE" altLang="fr-FR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107C9715-91DA-400F-89B6-BA8696B98300}" type="slidenum">
              <a:rPr lang="es-ES" altLang="fr-FR"/>
              <a:pPr/>
              <a:t>‹nr.›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310643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3CE407-A6B7-4EC7-87AC-C5237F25F8CF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2A78A2-4C37-4B5C-8962-18FA04A9BD7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fr-FR" b="0"/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D3438CE-95CB-43A4-9EB7-90CAEA61A95A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fr-FR" b="0"/>
          </a:p>
        </p:txBody>
      </p:sp>
      <p:sp>
        <p:nvSpPr>
          <p:cNvPr id="5939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5788" y="796925"/>
            <a:ext cx="5686425" cy="3205163"/>
          </a:xfrm>
          <a:solidFill>
            <a:srgbClr val="FFFFFF"/>
          </a:solidFill>
          <a:ln/>
        </p:spPr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752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A0C353-BCFD-46C3-89E5-5CE221061585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97FDF17-A5AF-4A28-A306-419742974327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s-ES" altLang="fr-FR" b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9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0098CA-3E20-4EF5-BBC5-7C26CBA3A4E9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76F0185-728B-4C25-8670-3280D6DEE26B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s-ES" altLang="fr-FR" b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70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42BBD8-7550-4A87-9845-27B7B3B7B50E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8394C7-43CB-4BC7-A134-E3F2701A6032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s-ES" altLang="fr-FR" b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93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4EE536-CF22-4B17-830E-5BC18E329344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90C7C3C-35E3-4339-AFAD-5B1C0E4D3F65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s-ES" altLang="fr-FR" b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84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CB9BA-8980-41F5-B9C1-3F44205A5F40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B1EA31-B46F-4331-BC6B-80532365600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s-ES" altLang="fr-FR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90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87388"/>
            <a:ext cx="6070600" cy="34226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TBI-TSI: </a:t>
            </a:r>
            <a:r>
              <a:rPr lang="nl-NL" baseline="0" dirty="0" smtClean="0"/>
              <a:t>Geert Pittomvils, </a:t>
            </a:r>
            <a:r>
              <a:rPr lang="nl-NL" baseline="0" dirty="0" err="1" smtClean="0"/>
              <a:t>Françoise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Vaneste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71F17-89EB-1B4C-B6BA-E781DFF9A407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704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87388"/>
            <a:ext cx="6070600" cy="34226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TPS: Antoine </a:t>
            </a:r>
            <a:r>
              <a:rPr lang="nl-NL" dirty="0" err="1" smtClean="0"/>
              <a:t>Delor</a:t>
            </a:r>
            <a:r>
              <a:rPr lang="nl-NL" dirty="0" smtClean="0"/>
              <a:t>, Wouter Crijns, Younes </a:t>
            </a:r>
            <a:r>
              <a:rPr lang="nl-NL" dirty="0" err="1" smtClean="0"/>
              <a:t>Jourani</a:t>
            </a:r>
            <a:endParaRPr lang="nl-NL" dirty="0" smtClean="0"/>
          </a:p>
          <a:p>
            <a:r>
              <a:rPr lang="nl-NL" dirty="0" smtClean="0"/>
              <a:t>IORT: Piet Stevens, Nicolas Hertsens, </a:t>
            </a:r>
            <a:r>
              <a:rPr lang="nl-NL" dirty="0" err="1" smtClean="0"/>
              <a:t>Stephane</a:t>
            </a:r>
            <a:r>
              <a:rPr lang="nl-NL" dirty="0" smtClean="0"/>
              <a:t> Simon, Marleen </a:t>
            </a:r>
            <a:r>
              <a:rPr lang="nl-NL" smtClean="0"/>
              <a:t>Piessens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71F17-89EB-1B4C-B6BA-E781DFF9A407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392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CB9BA-8980-41F5-B9C1-3F44205A5F40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B1EA31-B46F-4331-BC6B-80532365600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s-ES" altLang="fr-FR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67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D41CDA-C3AF-49D2-ACF2-C05199117FCC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2EE697-E879-46A0-8A4A-712F3D35142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s-ES" altLang="fr-FR" b="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CB9BA-8980-41F5-B9C1-3F44205A5F40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B1EA31-B46F-4331-BC6B-80532365600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s-ES" altLang="fr-FR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5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CB9BA-8980-41F5-B9C1-3F44205A5F40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B1EA31-B46F-4331-BC6B-80532365600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fr-FR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41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87388"/>
            <a:ext cx="6070600" cy="34226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Bie de </a:t>
            </a:r>
            <a:r>
              <a:rPr lang="nl-NL" baseline="0" dirty="0" err="1"/>
              <a:t>ost</a:t>
            </a:r>
            <a:r>
              <a:rPr lang="nl-NL" baseline="0" dirty="0"/>
              <a:t>, </a:t>
            </a:r>
            <a:r>
              <a:rPr lang="nl-NL" baseline="0" dirty="0" err="1"/>
              <a:t>Edmond</a:t>
            </a:r>
            <a:r>
              <a:rPr lang="nl-NL" baseline="0" dirty="0"/>
              <a:t> </a:t>
            </a:r>
            <a:r>
              <a:rPr lang="nl-NL" baseline="0" dirty="0" err="1"/>
              <a:t>Sterpin</a:t>
            </a:r>
            <a:r>
              <a:rPr lang="nl-NL" baseline="0" dirty="0"/>
              <a:t> </a:t>
            </a:r>
            <a:r>
              <a:rPr lang="nl-NL" baseline="0" dirty="0" err="1"/>
              <a:t>Tomo</a:t>
            </a:r>
            <a:endParaRPr lang="nl-NL" baseline="0" dirty="0"/>
          </a:p>
          <a:p>
            <a:r>
              <a:rPr lang="nl-NL" baseline="0" dirty="0"/>
              <a:t>Rita </a:t>
            </a:r>
            <a:r>
              <a:rPr lang="nl-NL" baseline="0" dirty="0" err="1"/>
              <a:t>Reyme</a:t>
            </a:r>
            <a:r>
              <a:rPr lang="nl-NL" baseline="0" dirty="0"/>
              <a:t>,, </a:t>
            </a:r>
            <a:r>
              <a:rPr lang="nl-NL" baseline="0" dirty="0" err="1"/>
              <a:t>Alex</a:t>
            </a:r>
            <a:endParaRPr lang="nl-NL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TBI/TSI: </a:t>
            </a:r>
            <a:r>
              <a:rPr lang="nl-NL" dirty="0" err="1"/>
              <a:t>chair</a:t>
            </a:r>
            <a:r>
              <a:rPr lang="nl-NL" dirty="0"/>
              <a:t> Geert,</a:t>
            </a:r>
            <a:r>
              <a:rPr lang="nl-NL" baseline="0" dirty="0"/>
              <a:t> Maxime </a:t>
            </a:r>
            <a:r>
              <a:rPr lang="nl-NL" baseline="0" dirty="0" err="1"/>
              <a:t>Coevoet</a:t>
            </a:r>
            <a:r>
              <a:rPr lang="nl-NL" baseline="0" dirty="0"/>
              <a:t>, Nicolas </a:t>
            </a:r>
            <a:r>
              <a:rPr lang="nl-NL" baseline="0" dirty="0" err="1"/>
              <a:t>Hermand</a:t>
            </a:r>
            <a:r>
              <a:rPr lang="nl-NL" baseline="0" dirty="0"/>
              <a:t> UZ </a:t>
            </a:r>
            <a:r>
              <a:rPr lang="nl-NL" baseline="0" dirty="0" err="1"/>
              <a:t>leuven</a:t>
            </a: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71F17-89EB-1B4C-B6BA-E781DFF9A407}" type="slidenum">
              <a:rPr lang="nl-NL" smtClean="0"/>
              <a:pPr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345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CB9BA-8980-41F5-B9C1-3F44205A5F40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B1EA31-B46F-4331-BC6B-80532365600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s-ES" altLang="fr-FR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97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DE13F5-297F-418C-BAFC-871BF9FFBD45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B22275-6933-4DA4-A3C0-F4916BDF6716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s-ES" altLang="fr-FR" b="0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91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CB9BA-8980-41F5-B9C1-3F44205A5F40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B1EA31-B46F-4331-BC6B-80532365600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s-ES" altLang="fr-FR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13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CB9BA-8980-41F5-B9C1-3F44205A5F40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B1EA31-B46F-4331-BC6B-80532365600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s-ES" altLang="fr-FR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67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E3DF3B-DC69-4F61-BE25-7E152D21E689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FECE28-2BCB-4A13-B74E-F8694F62BFBE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s-ES" altLang="fr-FR" b="0"/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4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CB9BA-8980-41F5-B9C1-3F44205A5F40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B1EA31-B46F-4331-BC6B-80532365600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fr-FR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3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8F53FB-C650-457A-AE72-C5D8D4684D9C}" type="slidenum">
              <a:rPr lang="es-ES" altLang="fr-FR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fr-FR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D5FCF69-679D-460F-B504-D41F1055FD59}" type="slidenum">
              <a:rPr lang="es-ES" altLang="fr-FR">
                <a:ea typeface="ＭＳ Ｐゴシック" pitchFamily="34" charset="-128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s-ES" altLang="fr-FR">
              <a:ea typeface="ＭＳ Ｐゴシック" pitchFamily="34" charset="-128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7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D2723F-367B-4484-B689-D402CAB4D997}" type="slidenum">
              <a:rPr lang="es-ES" altLang="fr-FR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fr-FR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67BC24A-8FBD-4BC3-9569-8BB9C4D4A9CD}" type="slidenum">
              <a:rPr lang="es-ES" altLang="fr-FR">
                <a:ea typeface="ＭＳ Ｐゴシック" pitchFamily="34" charset="-128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s-ES" altLang="fr-FR">
              <a:ea typeface="ＭＳ Ｐゴシック" pitchFamily="34" charset="-128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9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CB9BA-8980-41F5-B9C1-3F44205A5F40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B1EA31-B46F-4331-BC6B-80532365600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fr-FR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6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CB9BA-8980-41F5-B9C1-3F44205A5F40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B1EA31-B46F-4331-BC6B-80532365600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fr-FR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6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CB9BA-8980-41F5-B9C1-3F44205A5F40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B1EA31-B46F-4331-BC6B-805323656004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fr-FR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60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F122E9-4D95-4DCA-8EB6-CF16C3789724}" type="slidenum">
              <a:rPr lang="es-E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s-ES" altLang="fr-FR">
              <a:ea typeface="ＭＳ Ｐゴシック" panose="020B0600070205080204" pitchFamily="34" charset="-128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49D9CE5-577A-4611-AE35-07645E5AC185}" type="slidenum">
              <a:rPr lang="es-ES" altLang="fr-FR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s-ES" altLang="fr-FR" b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7388"/>
            <a:ext cx="6076950" cy="342582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4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2733" y="2130433"/>
            <a:ext cx="10344309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5007-D3E3-408A-B01F-8EEA7BA052C1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196D-DD5A-4F3A-A9F6-5744DA92347D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928091" y="274639"/>
            <a:ext cx="3080474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555" y="274639"/>
            <a:ext cx="9040707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B59-9DB1-4AC9-B301-93CDE6236370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17CB-FD54-4DA1-AD6D-EA9AA33DBAB0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1328" y="4406908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94B5-07D5-49F3-B53D-928D0F5DF97A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550" y="1600204"/>
            <a:ext cx="60595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946913" y="1600204"/>
            <a:ext cx="60616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E569-B3DD-4855-B926-6006305593E2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94" y="274638"/>
            <a:ext cx="1095279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8490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8490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82082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82082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DD38-E369-4365-B63A-9D189EC3A8E7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51D9-221F-4375-AC4D-4B2692A057D0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10C-058E-4834-A34E-B0CD1609DD94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93" y="273050"/>
            <a:ext cx="400377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8044" y="273052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493" y="1435102"/>
            <a:ext cx="400377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46AC-0B54-4286-ADA3-10442E159008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5363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5363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5363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302A-7E51-40CF-B231-7D54BB07C2E5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8494" y="274638"/>
            <a:ext cx="109527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8494" y="1600204"/>
            <a:ext cx="109527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8490" y="6356358"/>
            <a:ext cx="2839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B5D98-9A92-458A-B96F-814F08E40E4E}" type="datetime1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58011" y="6356358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21674" y="6356358"/>
            <a:ext cx="2839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723E2-CD5C-4F67-9965-E2B1D3B6C5EA}" type="slidenum">
              <a:rPr lang="nl-NL" altLang="fr-FR" smtClean="0"/>
              <a:pPr/>
              <a:t>‹nr.›</a:t>
            </a:fld>
            <a:endParaRPr lang="nl-NL" altLang="fr-FR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08" y="116633"/>
            <a:ext cx="1819551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hpa.eu/user/3675" TargetMode="External"/><Relationship Id="rId13" Type="http://schemas.openxmlformats.org/officeDocument/2006/relationships/hyperlink" Target="https://www.bhpa.eu/user/163" TargetMode="External"/><Relationship Id="rId18" Type="http://schemas.openxmlformats.org/officeDocument/2006/relationships/hyperlink" Target="https://www.bhpa.eu/user/4245" TargetMode="External"/><Relationship Id="rId3" Type="http://schemas.openxmlformats.org/officeDocument/2006/relationships/hyperlink" Target="https://www.bhpa.eu/user/197" TargetMode="External"/><Relationship Id="rId7" Type="http://schemas.openxmlformats.org/officeDocument/2006/relationships/hyperlink" Target="https://www.bhpa.eu/user/39" TargetMode="External"/><Relationship Id="rId12" Type="http://schemas.openxmlformats.org/officeDocument/2006/relationships/hyperlink" Target="https://www.bhpa.eu/user/17" TargetMode="External"/><Relationship Id="rId17" Type="http://schemas.openxmlformats.org/officeDocument/2006/relationships/hyperlink" Target="/user/227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/user/2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hpa.eu/user/34" TargetMode="External"/><Relationship Id="rId11" Type="http://schemas.openxmlformats.org/officeDocument/2006/relationships/hyperlink" Target="https://www.bhpa.eu/user/238" TargetMode="External"/><Relationship Id="rId5" Type="http://schemas.openxmlformats.org/officeDocument/2006/relationships/hyperlink" Target="https://www.bhpa.eu/user/3694" TargetMode="External"/><Relationship Id="rId15" Type="http://schemas.openxmlformats.org/officeDocument/2006/relationships/hyperlink" Target="https://www.bhpa.eu/user/7" TargetMode="External"/><Relationship Id="rId10" Type="http://schemas.openxmlformats.org/officeDocument/2006/relationships/hyperlink" Target="https://www.bhpa.eu/user/18" TargetMode="External"/><Relationship Id="rId19" Type="http://schemas.openxmlformats.org/officeDocument/2006/relationships/hyperlink" Target="https://www.bhpa.eu/user/234" TargetMode="External"/><Relationship Id="rId4" Type="http://schemas.openxmlformats.org/officeDocument/2006/relationships/hyperlink" Target="https://www.bhpa.eu/user/21" TargetMode="External"/><Relationship Id="rId9" Type="http://schemas.openxmlformats.org/officeDocument/2006/relationships/hyperlink" Target="https://www.bhpa.eu/user/72" TargetMode="External"/><Relationship Id="rId14" Type="http://schemas.openxmlformats.org/officeDocument/2006/relationships/hyperlink" Target="https://www.bhpa.eu/user/18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hpa.eu/user/234" TargetMode="External"/><Relationship Id="rId13" Type="http://schemas.openxmlformats.org/officeDocument/2006/relationships/hyperlink" Target="https://www.bhpa.eu/user/156" TargetMode="External"/><Relationship Id="rId3" Type="http://schemas.openxmlformats.org/officeDocument/2006/relationships/hyperlink" Target="https://www.bhpa.eu/user/590" TargetMode="External"/><Relationship Id="rId7" Type="http://schemas.openxmlformats.org/officeDocument/2006/relationships/hyperlink" Target="https://www.bhpa.eu/user/200" TargetMode="External"/><Relationship Id="rId12" Type="http://schemas.openxmlformats.org/officeDocument/2006/relationships/hyperlink" Target="https://www.bhpa.eu/user/432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hpa.eu/user/4346" TargetMode="External"/><Relationship Id="rId11" Type="http://schemas.openxmlformats.org/officeDocument/2006/relationships/hyperlink" Target="https://www.bhpa.eu/user/19" TargetMode="External"/><Relationship Id="rId5" Type="http://schemas.openxmlformats.org/officeDocument/2006/relationships/hyperlink" Target="https://www.bhpa.eu/user/4345" TargetMode="External"/><Relationship Id="rId10" Type="http://schemas.openxmlformats.org/officeDocument/2006/relationships/hyperlink" Target="https://www.bhpa.eu/user/39" TargetMode="External"/><Relationship Id="rId4" Type="http://schemas.openxmlformats.org/officeDocument/2006/relationships/hyperlink" Target="https://www.bhpa.eu/user/17" TargetMode="External"/><Relationship Id="rId9" Type="http://schemas.openxmlformats.org/officeDocument/2006/relationships/hyperlink" Target="https://www.bhpa.eu/user/91" TargetMode="External"/><Relationship Id="rId14" Type="http://schemas.openxmlformats.org/officeDocument/2006/relationships/hyperlink" Target="https://www.bhpa.eu/user/14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3" y="2463031"/>
            <a:ext cx="10344309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4000" dirty="0"/>
              <a:t>BVZF </a:t>
            </a:r>
            <a:r>
              <a:rPr lang="fr-FR" sz="4000" dirty="0" err="1"/>
              <a:t>Algemene</a:t>
            </a:r>
            <a:r>
              <a:rPr lang="fr-FR" sz="4000" dirty="0"/>
              <a:t> </a:t>
            </a:r>
            <a:r>
              <a:rPr lang="fr-FR" sz="4000" dirty="0" err="1"/>
              <a:t>Vergadering</a:t>
            </a:r>
            <a:r>
              <a:rPr lang="fr-FR" sz="4000" dirty="0"/>
              <a:t> 2020</a:t>
            </a:r>
            <a:br>
              <a:rPr lang="fr-FR" sz="4000" dirty="0"/>
            </a:br>
            <a:r>
              <a:rPr lang="fr-FR" sz="4000" dirty="0"/>
              <a:t>SBPH Assemblée Générale 2020</a:t>
            </a:r>
            <a:endParaRPr lang="nl-BE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33D9E71-56D6-4EBA-96DB-610D559B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1</a:t>
            </a:fld>
            <a:endParaRPr lang="nl-NL" alt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7924" y="764706"/>
            <a:ext cx="6231236" cy="51054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Financial report 2019 and Budget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Workgroup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Symposia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Proposals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2E35286-928F-457E-8909-0837A2A2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10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7791365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632809" y="260350"/>
            <a:ext cx="1081778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hangingPunct="1">
              <a:spcBef>
                <a:spcPct val="0"/>
              </a:spcBef>
              <a:buClrTx/>
            </a:pPr>
            <a:r>
              <a:rPr lang="en-US" altLang="fr-FR" sz="40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Financial Report 2019: DEBIT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56852"/>
              </p:ext>
            </p:extLst>
          </p:nvPr>
        </p:nvGraphicFramePr>
        <p:xfrm>
          <a:off x="2252053" y="1774247"/>
          <a:ext cx="7580494" cy="4061497"/>
        </p:xfrm>
        <a:graphic>
          <a:graphicData uri="http://schemas.openxmlformats.org/drawingml/2006/table">
            <a:tbl>
              <a:tblPr/>
              <a:tblGrid>
                <a:gridCol w="5312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8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Geneva"/>
                        </a:rPr>
                        <a:t>Debit 2019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Memberships (NCS, EFOMP,IOMP)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  2.106,75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Working BHPA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        50,00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Account costs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 €                 45,25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Catering / Rooms Workgroups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 €           1.520,87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Reimbursement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  3.175,00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4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Symposium 2020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19.656,56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4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Total Expenses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 €         26.554,43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8D6D4A6-0CA6-4AB6-B04D-17B306F8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11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11027349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96422"/>
              </p:ext>
            </p:extLst>
          </p:nvPr>
        </p:nvGraphicFramePr>
        <p:xfrm>
          <a:off x="2363427" y="1403349"/>
          <a:ext cx="7298772" cy="4436199"/>
        </p:xfrm>
        <a:graphic>
          <a:graphicData uri="http://schemas.openxmlformats.org/drawingml/2006/table">
            <a:tbl>
              <a:tblPr/>
              <a:tblGrid>
                <a:gridCol w="5114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3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86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effectLst/>
                          <a:latin typeface="Geneva"/>
                        </a:rPr>
                        <a:t>Credit </a:t>
                      </a:r>
                      <a:r>
                        <a:rPr lang="en-US" sz="2000" b="1" i="0" u="none" strike="noStrike" dirty="0">
                          <a:effectLst/>
                          <a:latin typeface="Geneva"/>
                        </a:rPr>
                        <a:t>2019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Memberships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  6.670,00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Sponsors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  5.600,00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Reimbursement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  1.150,10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Internal transfers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48.453,30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8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Total Incomes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61.873,40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Geneva"/>
                        </a:rPr>
                        <a:t>Balance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Geneva"/>
                        </a:rPr>
                        <a:t> €         35.318,97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62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6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865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Geneva"/>
                        </a:rPr>
                        <a:t>Accounts 31/12/2019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Checking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79.583,28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8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Savings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118.875,54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Geneva"/>
                        </a:rPr>
                        <a:t>Balance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Geneva"/>
                        </a:rPr>
                        <a:t> €       198.458,82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32809" y="260350"/>
            <a:ext cx="1081778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hangingPunct="1">
              <a:spcBef>
                <a:spcPct val="0"/>
              </a:spcBef>
              <a:buClrTx/>
            </a:pPr>
            <a:r>
              <a:rPr lang="en-US" altLang="fr-FR" sz="40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Financial Report 2019: CREDIT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3E775CE-132B-46AA-8554-A1EBF881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12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5946029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400811" y="-234280"/>
            <a:ext cx="87729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4400" dirty="0">
                <a:solidFill>
                  <a:srgbClr val="FFC000"/>
                </a:solidFill>
                <a:latin typeface="Arial" panose="020B0604020202020204" pitchFamily="34" charset="0"/>
              </a:rPr>
              <a:t>Symposium 2019</a:t>
            </a:r>
            <a:r>
              <a:rPr lang="fr-BE" altLang="fr-FR" sz="4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fr-FR" sz="4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07126" y="2060848"/>
            <a:ext cx="10254162" cy="3938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en-US" b="0" dirty="0"/>
          </a:p>
          <a:p>
            <a:pPr fontAlgn="auto"/>
            <a:endParaRPr lang="en-US" b="0" dirty="0"/>
          </a:p>
          <a:p>
            <a:pPr fontAlgn="auto"/>
            <a:endParaRPr lang="en-US" b="0" dirty="0"/>
          </a:p>
          <a:p>
            <a:pPr fontAlgn="auto"/>
            <a:endParaRPr lang="en-US" b="0" dirty="0"/>
          </a:p>
          <a:p>
            <a:pPr fontAlgn="auto"/>
            <a:endParaRPr lang="en-US" b="0" dirty="0"/>
          </a:p>
          <a:p>
            <a:pPr fontAlgn="auto"/>
            <a:endParaRPr lang="en-US" b="0" dirty="0"/>
          </a:p>
          <a:p>
            <a:pPr fontAlgn="auto"/>
            <a:endParaRPr lang="en-US" b="0" dirty="0"/>
          </a:p>
          <a:p>
            <a:pPr fontAlgn="auto"/>
            <a:endParaRPr lang="en-US" b="0" dirty="0"/>
          </a:p>
          <a:p>
            <a:pPr fontAlgn="auto"/>
            <a:endParaRPr lang="en-US" b="0" dirty="0"/>
          </a:p>
          <a:p>
            <a:pPr fontAlgn="auto"/>
            <a:endParaRPr lang="nl-BE" b="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915403"/>
              </p:ext>
            </p:extLst>
          </p:nvPr>
        </p:nvGraphicFramePr>
        <p:xfrm>
          <a:off x="1826183" y="692696"/>
          <a:ext cx="8607660" cy="2720340"/>
        </p:xfrm>
        <a:graphic>
          <a:graphicData uri="http://schemas.openxmlformats.org/drawingml/2006/table">
            <a:tbl>
              <a:tblPr/>
              <a:tblGrid>
                <a:gridCol w="5484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1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2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exhibition booths + extra participants (incl social event and hotel)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€ 34.867,00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Sponsoring BHPA Young Physicist Award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€ 500,00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Sponsoring RaySearch and BHPA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€ 907,33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Registration participants (incl social event and hotel)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€ 35.227,00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revenues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€ 71.501,33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25055"/>
              </p:ext>
            </p:extLst>
          </p:nvPr>
        </p:nvGraphicFramePr>
        <p:xfrm>
          <a:off x="1826183" y="3413036"/>
          <a:ext cx="8607660" cy="3048000"/>
        </p:xfrm>
        <a:graphic>
          <a:graphicData uri="http://schemas.openxmlformats.org/drawingml/2006/table">
            <a:tbl>
              <a:tblPr/>
              <a:tblGrid>
                <a:gridCol w="5484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1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Expenses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Kaai 17: location and cathering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€ 34.433,57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Expenses invited speakers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€ 878,72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Event + hotel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€ 20.077,33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MDEON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€ 580,80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Award Young Physicist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€ 500,00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Website (WebReus + payment webmaster)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€ 526,98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Conference bags + badges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€ 478,32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Various expenses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€ 168,68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expenses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€ 57.644,40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44632"/>
              </p:ext>
            </p:extLst>
          </p:nvPr>
        </p:nvGraphicFramePr>
        <p:xfrm>
          <a:off x="1826183" y="6437375"/>
          <a:ext cx="8607660" cy="371475"/>
        </p:xfrm>
        <a:graphic>
          <a:graphicData uri="http://schemas.openxmlformats.org/drawingml/2006/table">
            <a:tbl>
              <a:tblPr/>
              <a:tblGrid>
                <a:gridCol w="5484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1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BALANCE: difference IN-OUT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67" marR="1126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€ 13.856,93</a:t>
                      </a:r>
                    </a:p>
                  </a:txBody>
                  <a:tcPr marL="11267" marR="1126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12FF6BE-23F5-41A3-B375-1E9AE438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13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0666661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14</a:t>
            </a:fld>
            <a:endParaRPr lang="nl-NL" altLang="fr-FR"/>
          </a:p>
        </p:txBody>
      </p:sp>
      <p:sp>
        <p:nvSpPr>
          <p:cNvPr id="4" name="Tekstvak 3"/>
          <p:cNvSpPr txBox="1"/>
          <p:nvPr/>
        </p:nvSpPr>
        <p:spPr>
          <a:xfrm>
            <a:off x="36215" y="1124744"/>
            <a:ext cx="121697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VZW/ ASBL mandatory questions:</a:t>
            </a: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Does a non-board member wants to examine to account?</a:t>
            </a: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Agree to discharge the responsibilities of the board on budget of former years?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8941"/>
              </p:ext>
            </p:extLst>
          </p:nvPr>
        </p:nvGraphicFramePr>
        <p:xfrm>
          <a:off x="2507576" y="1052736"/>
          <a:ext cx="6813928" cy="5716598"/>
        </p:xfrm>
        <a:graphic>
          <a:graphicData uri="http://schemas.openxmlformats.org/drawingml/2006/table">
            <a:tbl>
              <a:tblPr/>
              <a:tblGrid>
                <a:gridCol w="4938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53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5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Geneva"/>
                        </a:rPr>
                        <a:t>Estimated Expenses 2020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Working Board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300,00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Memberships (NCS, EFOMP,IOMP)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1.400,00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Insurances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900,00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Subscription (VSDC)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100,00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Geneva"/>
                        </a:rPr>
                        <a:t>Material + </a:t>
                      </a:r>
                      <a:r>
                        <a:rPr lang="en-US" sz="1800" b="0" i="0" u="none" strike="noStrike" dirty="0" err="1" smtClean="0">
                          <a:effectLst/>
                          <a:latin typeface="Geneva"/>
                        </a:rPr>
                        <a:t>calibibration</a:t>
                      </a:r>
                      <a:r>
                        <a:rPr lang="en-US" sz="1800" b="0" i="0" u="none" strike="noStrike" dirty="0" smtClean="0">
                          <a:effectLst/>
                          <a:latin typeface="Geneva"/>
                        </a:rPr>
                        <a:t> primary chamber </a:t>
                      </a:r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(purchase phantom)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 €    </a:t>
                      </a:r>
                      <a:r>
                        <a:rPr lang="en-US" sz="1800" b="0" i="0" u="none" strike="noStrike" dirty="0" smtClean="0">
                          <a:effectLst/>
                          <a:latin typeface="Geneva"/>
                        </a:rPr>
                        <a:t>4.000,00 </a:t>
                      </a:r>
                      <a:endParaRPr lang="en-US" sz="1800" b="0" i="0" u="none" strike="noStrike" dirty="0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Working Groups (NCS, EFOMP)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1.000,00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Education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500,00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Symposium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5.000,00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Account Costs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 50,00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Audits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250,00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Web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 €  </a:t>
                      </a:r>
                      <a:r>
                        <a:rPr lang="en-US" sz="1800" b="0" i="0" u="none" strike="noStrike" dirty="0" smtClean="0">
                          <a:effectLst/>
                          <a:latin typeface="Geneva"/>
                        </a:rPr>
                        <a:t>25.000,00 </a:t>
                      </a:r>
                      <a:endParaRPr lang="en-US" sz="1800" b="0" i="0" u="none" strike="noStrike" dirty="0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Geneva"/>
                        </a:rPr>
                        <a:t>Invoice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Geneva"/>
                        </a:rPr>
                        <a:t> for old website</a:t>
                      </a:r>
                      <a:endParaRPr lang="en-US" sz="1800" b="0" i="0" u="none" strike="noStrike" dirty="0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 </a:t>
                      </a:r>
                      <a:r>
                        <a:rPr lang="en-US" sz="1800" b="0" i="0" u="none" strike="noStrike" dirty="0" smtClean="0">
                          <a:effectLst/>
                          <a:latin typeface="Geneva"/>
                        </a:rPr>
                        <a:t>€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Geneva"/>
                        </a:rPr>
                        <a:t> 12,000,00</a:t>
                      </a:r>
                      <a:endParaRPr lang="en-US" sz="1800" b="0" i="0" u="none" strike="noStrike" dirty="0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Total Estimated Expenses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 €  </a:t>
                      </a:r>
                      <a:r>
                        <a:rPr lang="en-US" sz="1800" b="0" i="0" u="none" strike="noStrike" dirty="0" smtClean="0">
                          <a:effectLst/>
                          <a:latin typeface="Geneva"/>
                        </a:rPr>
                        <a:t>50.500,00 </a:t>
                      </a:r>
                      <a:endParaRPr lang="en-US" sz="1800" b="0" i="0" u="none" strike="noStrike" dirty="0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229936" y="198438"/>
            <a:ext cx="100497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hangingPunct="1">
              <a:spcBef>
                <a:spcPct val="0"/>
              </a:spcBef>
              <a:buClrTx/>
            </a:pPr>
            <a:r>
              <a:rPr lang="fr-BE" altLang="fr-FR" sz="40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Budget 2020 : </a:t>
            </a:r>
            <a:r>
              <a:rPr lang="en-US" altLang="fr-FR" sz="40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DEBIT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7D65DB3-3078-4F26-8C0C-1EBC38DA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15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29643158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229936" y="198438"/>
            <a:ext cx="100497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hangingPunct="1">
              <a:spcBef>
                <a:spcPct val="0"/>
              </a:spcBef>
              <a:buClrTx/>
            </a:pPr>
            <a:r>
              <a:rPr lang="fr-BE" altLang="fr-FR" sz="40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Budget 2020 : </a:t>
            </a:r>
            <a:r>
              <a:rPr lang="en-US" altLang="fr-FR" sz="40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CREDIT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2770"/>
              </p:ext>
            </p:extLst>
          </p:nvPr>
        </p:nvGraphicFramePr>
        <p:xfrm>
          <a:off x="2677924" y="1530450"/>
          <a:ext cx="6833028" cy="4058790"/>
        </p:xfrm>
        <a:graphic>
          <a:graphicData uri="http://schemas.openxmlformats.org/drawingml/2006/table">
            <a:tbl>
              <a:tblPr/>
              <a:tblGrid>
                <a:gridCol w="4952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15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Geneva"/>
                        </a:rPr>
                        <a:t>Estimated Incomes 2020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Memberships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7.000,00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Main Sponsors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5.000,00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Simple Sponsors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1.000,00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Rentings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400,00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Working groups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3.000,00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Education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250,00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Symposium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Geneva"/>
                        </a:rPr>
                        <a:t> €  10.000,00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Interests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        50,00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Total Estimated Incomes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Geneva"/>
                        </a:rPr>
                        <a:t> €  26.700,00 </a:t>
                      </a: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15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Geneva"/>
                        </a:rPr>
                        <a:t>Balance</a:t>
                      </a:r>
                    </a:p>
                  </a:txBody>
                  <a:tcPr marL="11267" marR="1126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Geneva"/>
                        </a:rPr>
                        <a:t> </a:t>
                      </a:r>
                      <a:r>
                        <a:rPr lang="en-US" sz="1800" b="1" i="0" u="none" strike="noStrike" dirty="0" smtClean="0">
                          <a:effectLst/>
                          <a:latin typeface="Geneva"/>
                        </a:rPr>
                        <a:t>- €   </a:t>
                      </a:r>
                      <a:r>
                        <a:rPr lang="en-US" sz="1800" b="1" i="0" u="none" strike="noStrike" dirty="0" smtClean="0">
                          <a:effectLst/>
                          <a:latin typeface="Geneva"/>
                        </a:rPr>
                        <a:t>23.800,00</a:t>
                      </a:r>
                      <a:endParaRPr lang="en-US" sz="1800" b="1" i="0" u="none" strike="noStrike" dirty="0">
                        <a:effectLst/>
                        <a:latin typeface="Geneva"/>
                      </a:endParaRPr>
                    </a:p>
                  </a:txBody>
                  <a:tcPr marL="11267" marR="112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62B5ED9-995A-441C-8FEE-6E187FF6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16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21340651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7924" y="764706"/>
            <a:ext cx="6231236" cy="51054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Financial report 2019 and Budget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Workgroup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Symposia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Proposals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50F382B-10BF-4758-816D-5A1701AD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17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26657859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1328" y="4406908"/>
            <a:ext cx="10344309" cy="1362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Professional Matters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F3B7268-D1EA-4915-9E28-6981305D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18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22142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Nuclear Medicine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4C8F338-C50D-45E5-A940-1AD94811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19</a:t>
            </a:fld>
            <a:endParaRPr lang="nl-NL" altLang="fr-FR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317135" y="5229200"/>
            <a:ext cx="2315247" cy="545852"/>
          </a:xfrm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Bruno Vanderlinden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7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7924" y="764706"/>
            <a:ext cx="6231236" cy="51054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Welcome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Financial report 2019 and Budget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Workgroup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Symposia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Proposals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D6C848A-3FA7-4712-A55A-8CB58F0F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2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10004841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BHPA NM Workgroup 19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3 global meetings</a:t>
            </a:r>
          </a:p>
          <a:p>
            <a:r>
              <a:rPr lang="en-GB" dirty="0" smtClean="0"/>
              <a:t>3 sub group, task:	</a:t>
            </a:r>
          </a:p>
          <a:p>
            <a:pPr lvl="1"/>
            <a:r>
              <a:rPr lang="en-GB" dirty="0" smtClean="0"/>
              <a:t>QC for </a:t>
            </a:r>
            <a:r>
              <a:rPr lang="en-GB" dirty="0" err="1" smtClean="0"/>
              <a:t>PETScan</a:t>
            </a:r>
            <a:endParaRPr lang="en-GB" dirty="0" smtClean="0"/>
          </a:p>
          <a:p>
            <a:pPr lvl="1"/>
            <a:r>
              <a:rPr lang="en-GB" dirty="0" smtClean="0"/>
              <a:t>QC for Gamma Camera</a:t>
            </a:r>
          </a:p>
          <a:p>
            <a:pPr lvl="1"/>
            <a:r>
              <a:rPr lang="en-GB" dirty="0" smtClean="0"/>
              <a:t>MPE trainee supervision</a:t>
            </a:r>
          </a:p>
          <a:p>
            <a:r>
              <a:rPr lang="en-GB" dirty="0" smtClean="0"/>
              <a:t>Continual Education:</a:t>
            </a:r>
          </a:p>
          <a:p>
            <a:pPr lvl="1"/>
            <a:r>
              <a:rPr lang="en-GB" dirty="0" smtClean="0"/>
              <a:t>Practical dosimetry for </a:t>
            </a:r>
            <a:r>
              <a:rPr lang="en-GB" dirty="0" err="1" smtClean="0"/>
              <a:t>radioembolisation</a:t>
            </a:r>
            <a:endParaRPr lang="en-GB" dirty="0"/>
          </a:p>
          <a:p>
            <a:r>
              <a:rPr lang="en-GB" dirty="0" smtClean="0"/>
              <a:t>Future sub group, task:</a:t>
            </a:r>
          </a:p>
          <a:p>
            <a:pPr lvl="1"/>
            <a:r>
              <a:rPr lang="en-GB" dirty="0" smtClean="0"/>
              <a:t>QC for radionuclide calibrator (with automated injector)</a:t>
            </a:r>
          </a:p>
          <a:p>
            <a:pPr lvl="1"/>
            <a:r>
              <a:rPr lang="en-GB" dirty="0" smtClean="0"/>
              <a:t>QC for probe</a:t>
            </a:r>
          </a:p>
          <a:p>
            <a:r>
              <a:rPr lang="en-GB" dirty="0" smtClean="0"/>
              <a:t>Next meeting @ FANC Thursday 5 march 10h-13h</a:t>
            </a:r>
          </a:p>
        </p:txBody>
      </p:sp>
    </p:spTree>
    <p:extLst>
      <p:ext uri="{BB962C8B-B14F-4D97-AF65-F5344CB8AC3E}">
        <p14:creationId xmlns:p14="http://schemas.microsoft.com/office/powerpoint/2010/main" val="397919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 err="1" smtClean="0"/>
              <a:t>RadiologY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5A8AA1-93D7-430A-A769-0103FAE6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21</a:t>
            </a:fld>
            <a:endParaRPr lang="nl-NL" altLang="fr-FR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17135" y="5229200"/>
            <a:ext cx="2315247" cy="545852"/>
          </a:xfrm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Hilde Bosmans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2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group</a:t>
            </a:r>
            <a:r>
              <a:rPr lang="nl-BE" dirty="0" smtClean="0"/>
              <a:t> </a:t>
            </a:r>
            <a:r>
              <a:rPr lang="nl-BE" dirty="0" err="1" smtClean="0"/>
              <a:t>radiology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err="1" smtClean="0"/>
              <a:t>Fluoroscopic</a:t>
            </a:r>
            <a:r>
              <a:rPr lang="nl-BE" dirty="0" smtClean="0"/>
              <a:t> imaging</a:t>
            </a:r>
          </a:p>
          <a:p>
            <a:pPr lvl="1"/>
            <a:r>
              <a:rPr lang="nl-BE" dirty="0" err="1" smtClean="0"/>
              <a:t>March</a:t>
            </a:r>
            <a:r>
              <a:rPr lang="nl-BE" dirty="0" smtClean="0"/>
              <a:t> 22 &amp; May 24</a:t>
            </a:r>
          </a:p>
          <a:p>
            <a:r>
              <a:rPr lang="nl-BE" dirty="0" err="1" smtClean="0"/>
              <a:t>Mammography</a:t>
            </a:r>
            <a:r>
              <a:rPr lang="nl-BE" dirty="0" smtClean="0"/>
              <a:t> update</a:t>
            </a:r>
          </a:p>
          <a:p>
            <a:pPr lvl="1"/>
            <a:r>
              <a:rPr lang="nl-BE" dirty="0" smtClean="0"/>
              <a:t>May 10, </a:t>
            </a:r>
            <a:r>
              <a:rPr lang="nl-BE" dirty="0" err="1" smtClean="0"/>
              <a:t>June</a:t>
            </a:r>
            <a:r>
              <a:rPr lang="nl-BE" dirty="0" smtClean="0"/>
              <a:t> 18 </a:t>
            </a:r>
            <a:r>
              <a:rPr lang="nl-BE" dirty="0" err="1" smtClean="0"/>
              <a:t>and</a:t>
            </a:r>
            <a:r>
              <a:rPr lang="nl-BE" dirty="0" smtClean="0"/>
              <a:t> Dec 10, 2019</a:t>
            </a:r>
          </a:p>
          <a:p>
            <a:r>
              <a:rPr lang="nl-BE" dirty="0" err="1" smtClean="0"/>
              <a:t>Dental</a:t>
            </a:r>
            <a:r>
              <a:rPr lang="nl-BE" dirty="0" smtClean="0"/>
              <a:t> &amp; </a:t>
            </a:r>
            <a:r>
              <a:rPr lang="nl-BE" dirty="0" err="1" smtClean="0"/>
              <a:t>orthopedic</a:t>
            </a:r>
            <a:r>
              <a:rPr lang="nl-BE" dirty="0" smtClean="0"/>
              <a:t> CBCT</a:t>
            </a:r>
          </a:p>
          <a:p>
            <a:pPr lvl="1"/>
            <a:r>
              <a:rPr lang="nl-BE" dirty="0" smtClean="0"/>
              <a:t>Jan 20, Sept 13 2019 </a:t>
            </a:r>
            <a:r>
              <a:rPr lang="nl-BE" dirty="0" err="1" smtClean="0"/>
              <a:t>and</a:t>
            </a:r>
            <a:r>
              <a:rPr lang="nl-BE" dirty="0" smtClean="0"/>
              <a:t> Jan 7 2020</a:t>
            </a:r>
          </a:p>
          <a:p>
            <a:pPr lvl="1"/>
            <a:endParaRPr lang="nl-BE" dirty="0"/>
          </a:p>
          <a:p>
            <a:r>
              <a:rPr lang="nl-BE" dirty="0" err="1" smtClean="0"/>
              <a:t>Several</a:t>
            </a:r>
            <a:r>
              <a:rPr lang="nl-BE" dirty="0" smtClean="0"/>
              <a:t> meetings in </a:t>
            </a:r>
            <a:r>
              <a:rPr lang="nl-BE" dirty="0" err="1" smtClean="0"/>
              <a:t>the</a:t>
            </a:r>
            <a:r>
              <a:rPr lang="nl-BE" dirty="0" smtClean="0"/>
              <a:t> FANC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discuss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FANC </a:t>
            </a:r>
            <a:r>
              <a:rPr lang="nl-BE" dirty="0" err="1" smtClean="0"/>
              <a:t>decrees</a:t>
            </a:r>
            <a:endParaRPr lang="nl-BE" dirty="0" smtClean="0"/>
          </a:p>
          <a:p>
            <a:r>
              <a:rPr lang="nl-BE" dirty="0" smtClean="0"/>
              <a:t>(</a:t>
            </a:r>
            <a:r>
              <a:rPr lang="nl-BE" dirty="0" err="1" smtClean="0"/>
              <a:t>Eutempe</a:t>
            </a:r>
            <a:r>
              <a:rPr lang="nl-BE" dirty="0" smtClean="0"/>
              <a:t>-RX course in </a:t>
            </a:r>
            <a:r>
              <a:rPr lang="nl-BE" dirty="0"/>
              <a:t>L</a:t>
            </a:r>
            <a:r>
              <a:rPr lang="nl-BE" dirty="0" smtClean="0"/>
              <a:t>euven)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012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group</a:t>
            </a:r>
            <a:r>
              <a:rPr lang="nl-BE" dirty="0" smtClean="0"/>
              <a:t> </a:t>
            </a:r>
            <a:r>
              <a:rPr lang="nl-BE" dirty="0" err="1" smtClean="0"/>
              <a:t>radiology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2020</a:t>
            </a:r>
          </a:p>
          <a:p>
            <a:r>
              <a:rPr lang="nl-BE" dirty="0" smtClean="0"/>
              <a:t>International Workshop </a:t>
            </a:r>
            <a:r>
              <a:rPr lang="nl-BE" dirty="0" err="1" smtClean="0"/>
              <a:t>Breast</a:t>
            </a:r>
            <a:r>
              <a:rPr lang="nl-BE" dirty="0" smtClean="0"/>
              <a:t> Imaging. May 24-27, 2020 (Leuven)</a:t>
            </a:r>
          </a:p>
          <a:p>
            <a:r>
              <a:rPr lang="nl-BE" dirty="0" smtClean="0"/>
              <a:t>Event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defined</a:t>
            </a:r>
            <a:r>
              <a:rPr lang="nl-BE" dirty="0" smtClean="0"/>
              <a:t> May 6 or 7, 2020 in Leuven</a:t>
            </a:r>
          </a:p>
          <a:p>
            <a:r>
              <a:rPr lang="nl-BE" dirty="0" err="1" smtClean="0"/>
              <a:t>Awaiting</a:t>
            </a:r>
            <a:r>
              <a:rPr lang="nl-BE" dirty="0" smtClean="0"/>
              <a:t> input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colleagues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QC files…</a:t>
            </a:r>
          </a:p>
          <a:p>
            <a:r>
              <a:rPr lang="nl-BE" dirty="0" err="1" smtClean="0"/>
              <a:t>Awaiting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new </a:t>
            </a:r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nl-BE" dirty="0" err="1" smtClean="0"/>
              <a:t>legislation</a:t>
            </a:r>
            <a:r>
              <a:rPr lang="nl-BE" dirty="0" smtClean="0"/>
              <a:t> 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419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 smtClean="0"/>
              <a:t>EFOMP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5A8AA1-93D7-430A-A769-0103FAE6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24</a:t>
            </a:fld>
            <a:endParaRPr lang="nl-NL" altLang="fr-FR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17135" y="5229200"/>
            <a:ext cx="2315247" cy="545852"/>
          </a:xfrm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Hilde Bosmans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5485" y="677987"/>
            <a:ext cx="11295072" cy="5867192"/>
          </a:xfrm>
        </p:spPr>
        <p:txBody>
          <a:bodyPr>
            <a:normAutofit fontScale="77500" lnSpcReduction="20000"/>
          </a:bodyPr>
          <a:lstStyle/>
          <a:p>
            <a:pPr algn="l"/>
            <a:endParaRPr lang="nl-BE" sz="4400" dirty="0" smtClean="0"/>
          </a:p>
          <a:p>
            <a:pPr algn="l"/>
            <a:endParaRPr lang="nl-BE" sz="4400" dirty="0" smtClean="0"/>
          </a:p>
          <a:p>
            <a:pPr algn="l"/>
            <a:endParaRPr lang="nl-BE" sz="4400" dirty="0"/>
          </a:p>
          <a:p>
            <a:pPr algn="l"/>
            <a:endParaRPr lang="nl-BE" sz="4400" dirty="0" smtClean="0"/>
          </a:p>
          <a:p>
            <a:pPr algn="l"/>
            <a:endParaRPr lang="nl-BE" sz="4400" dirty="0"/>
          </a:p>
          <a:p>
            <a:pPr algn="l"/>
            <a:endParaRPr lang="nl-BE" sz="4400" dirty="0" smtClean="0"/>
          </a:p>
          <a:p>
            <a:pPr algn="l"/>
            <a:endParaRPr lang="nl-BE" sz="4400" dirty="0"/>
          </a:p>
          <a:p>
            <a:pPr algn="l"/>
            <a:endParaRPr lang="nl-BE" sz="4400" dirty="0" smtClean="0"/>
          </a:p>
          <a:p>
            <a:pPr algn="l"/>
            <a:endParaRPr lang="nl-BE" sz="4400" dirty="0"/>
          </a:p>
          <a:p>
            <a:pPr algn="l"/>
            <a:r>
              <a:rPr lang="nl-BE" sz="4400" dirty="0" err="1" smtClean="0"/>
              <a:t>Committees</a:t>
            </a:r>
            <a:r>
              <a:rPr lang="nl-BE" sz="4400" dirty="0" smtClean="0"/>
              <a:t>: </a:t>
            </a:r>
            <a:r>
              <a:rPr lang="nl-BE" sz="4400" dirty="0" err="1" smtClean="0"/>
              <a:t>education</a:t>
            </a:r>
            <a:r>
              <a:rPr lang="nl-BE" sz="4400" dirty="0" smtClean="0"/>
              <a:t>, EU </a:t>
            </a:r>
            <a:r>
              <a:rPr lang="nl-BE" sz="4400" dirty="0" err="1" smtClean="0"/>
              <a:t>matters</a:t>
            </a:r>
            <a:r>
              <a:rPr lang="nl-BE" sz="4400" dirty="0" smtClean="0"/>
              <a:t>, professional </a:t>
            </a:r>
            <a:r>
              <a:rPr lang="nl-BE" sz="4400" dirty="0" err="1" smtClean="0"/>
              <a:t>matters</a:t>
            </a:r>
            <a:r>
              <a:rPr lang="nl-BE" sz="4400" dirty="0" smtClean="0"/>
              <a:t>, </a:t>
            </a:r>
            <a:r>
              <a:rPr lang="nl-BE" sz="4400" dirty="0" err="1" smtClean="0"/>
              <a:t>communication</a:t>
            </a:r>
            <a:r>
              <a:rPr lang="nl-BE" sz="4400" dirty="0" smtClean="0"/>
              <a:t>, </a:t>
            </a:r>
            <a:r>
              <a:rPr lang="nl-BE" sz="4400" dirty="0" err="1" smtClean="0"/>
              <a:t>science</a:t>
            </a:r>
            <a:r>
              <a:rPr lang="nl-BE" sz="4400" dirty="0" smtClean="0"/>
              <a:t> </a:t>
            </a:r>
            <a:r>
              <a:rPr lang="nl-BE" sz="4400" dirty="0" err="1" smtClean="0"/>
              <a:t>and</a:t>
            </a:r>
            <a:r>
              <a:rPr lang="nl-BE" sz="4400" dirty="0" smtClean="0"/>
              <a:t> </a:t>
            </a:r>
            <a:r>
              <a:rPr lang="nl-BE" sz="4400" dirty="0" err="1" smtClean="0"/>
              <a:t>projects</a:t>
            </a:r>
            <a:r>
              <a:rPr lang="nl-BE" sz="4400" dirty="0" smtClean="0"/>
              <a:t> </a:t>
            </a:r>
          </a:p>
          <a:p>
            <a:pPr algn="l"/>
            <a:endParaRPr lang="nl-BE" sz="4400" dirty="0" smtClean="0"/>
          </a:p>
          <a:p>
            <a:pPr algn="l"/>
            <a:endParaRPr lang="nl-BE" sz="44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05" y="962526"/>
            <a:ext cx="6283553" cy="399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" y="1663116"/>
            <a:ext cx="5568299" cy="32915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81" y="415319"/>
            <a:ext cx="3134770" cy="10944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38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72" y="365125"/>
            <a:ext cx="10496431" cy="1976812"/>
          </a:xfrm>
        </p:spPr>
        <p:txBody>
          <a:bodyPr>
            <a:normAutofit fontScale="90000"/>
          </a:bodyPr>
          <a:lstStyle/>
          <a:p>
            <a:pPr algn="l"/>
            <a:r>
              <a:rPr lang="nl-BE" dirty="0" smtClean="0"/>
              <a:t>EFOMP, </a:t>
            </a:r>
            <a:br>
              <a:rPr lang="nl-BE" dirty="0" smtClean="0"/>
            </a:br>
            <a:r>
              <a:rPr lang="nl-BE" dirty="0" err="1" smtClean="0"/>
              <a:t>annual</a:t>
            </a:r>
            <a:r>
              <a:rPr lang="nl-BE" dirty="0" smtClean="0"/>
              <a:t> meeting </a:t>
            </a:r>
            <a:br>
              <a:rPr lang="nl-BE" dirty="0" smtClean="0"/>
            </a:br>
            <a:r>
              <a:rPr lang="nl-BE" dirty="0" smtClean="0"/>
              <a:t>in Poland, Sept 2019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26" t="33060" r="8264" b="16611"/>
          <a:stretch/>
        </p:blipFill>
        <p:spPr>
          <a:xfrm>
            <a:off x="836672" y="3290658"/>
            <a:ext cx="10496431" cy="3567342"/>
          </a:xfrm>
          <a:prstGeom prst="rect">
            <a:avLst/>
          </a:prstGeom>
        </p:spPr>
      </p:pic>
      <p:sp>
        <p:nvSpPr>
          <p:cNvPr id="5" name="Lijnbijschrift 1 4"/>
          <p:cNvSpPr/>
          <p:nvPr/>
        </p:nvSpPr>
        <p:spPr>
          <a:xfrm>
            <a:off x="5796855" y="188641"/>
            <a:ext cx="6004625" cy="2153298"/>
          </a:xfrm>
          <a:prstGeom prst="borderCallout1">
            <a:avLst>
              <a:gd name="adj1" fmla="val 98441"/>
              <a:gd name="adj2" fmla="val 29062"/>
              <a:gd name="adj3" fmla="val 174925"/>
              <a:gd name="adj4" fmla="val 1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EFOMP wishes to involve in its activities as many Medical Physicists as possible. At the same time, it reiterates, that EFOMP is a Federation of National Member </a:t>
            </a:r>
            <a:r>
              <a:rPr lang="en-US" dirty="0" err="1" smtClean="0"/>
              <a:t>Organisations</a:t>
            </a:r>
            <a:r>
              <a:rPr lang="en-US" dirty="0" smtClean="0"/>
              <a:t> and it does not wish to weaken that aspect of its structure. To this end it has created a new class of membership called Individual Associate Membership (IAM). 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5077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Activities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EFOMP </a:t>
            </a:r>
            <a:r>
              <a:rPr lang="nl-BE" dirty="0" err="1" smtClean="0"/>
              <a:t>newsletter</a:t>
            </a:r>
            <a:endParaRPr lang="nl-BE" dirty="0" smtClean="0"/>
          </a:p>
          <a:p>
            <a:r>
              <a:rPr lang="nl-BE" dirty="0" err="1" smtClean="0"/>
              <a:t>Calendar</a:t>
            </a:r>
            <a:r>
              <a:rPr lang="nl-BE" dirty="0" smtClean="0"/>
              <a:t> of </a:t>
            </a:r>
            <a:r>
              <a:rPr lang="nl-BE" dirty="0" err="1" smtClean="0"/>
              <a:t>activities</a:t>
            </a:r>
            <a:endParaRPr lang="nl-BE" dirty="0" smtClean="0"/>
          </a:p>
          <a:p>
            <a:pPr lvl="1"/>
            <a:r>
              <a:rPr lang="nl-BE" dirty="0" smtClean="0"/>
              <a:t>3rd European </a:t>
            </a:r>
            <a:r>
              <a:rPr lang="nl-BE" dirty="0" err="1" smtClean="0"/>
              <a:t>Congress</a:t>
            </a:r>
            <a:r>
              <a:rPr lang="nl-BE" dirty="0" smtClean="0"/>
              <a:t> of </a:t>
            </a:r>
            <a:r>
              <a:rPr lang="nl-BE" dirty="0" err="1"/>
              <a:t>M</a:t>
            </a:r>
            <a:r>
              <a:rPr lang="nl-BE" dirty="0" err="1" smtClean="0"/>
              <a:t>edical</a:t>
            </a:r>
            <a:r>
              <a:rPr lang="nl-BE" dirty="0" smtClean="0"/>
              <a:t> </a:t>
            </a:r>
            <a:r>
              <a:rPr lang="nl-BE" dirty="0" err="1" smtClean="0"/>
              <a:t>Physics</a:t>
            </a:r>
            <a:r>
              <a:rPr lang="nl-BE" dirty="0" smtClean="0"/>
              <a:t>, September 23-26, 2020, Torino</a:t>
            </a:r>
          </a:p>
          <a:p>
            <a:pPr lvl="1"/>
            <a:r>
              <a:rPr lang="nl-BE" dirty="0" smtClean="0"/>
              <a:t>4th European </a:t>
            </a:r>
            <a:r>
              <a:rPr lang="nl-BE" dirty="0" err="1" smtClean="0"/>
              <a:t>Congress</a:t>
            </a:r>
            <a:r>
              <a:rPr lang="nl-BE" dirty="0" smtClean="0"/>
              <a:t> of </a:t>
            </a:r>
            <a:r>
              <a:rPr lang="nl-BE" dirty="0" err="1" smtClean="0"/>
              <a:t>Medical</a:t>
            </a:r>
            <a:r>
              <a:rPr lang="nl-BE" dirty="0" smtClean="0"/>
              <a:t> </a:t>
            </a:r>
            <a:r>
              <a:rPr lang="nl-BE" dirty="0" err="1" smtClean="0"/>
              <a:t>Physics</a:t>
            </a:r>
            <a:r>
              <a:rPr lang="nl-BE" dirty="0" smtClean="0"/>
              <a:t>, Aug 17-20, 2022, Dublin</a:t>
            </a:r>
          </a:p>
          <a:p>
            <a:pPr lvl="1"/>
            <a:r>
              <a:rPr lang="nl-BE" dirty="0" smtClean="0"/>
              <a:t>5th?</a:t>
            </a:r>
          </a:p>
          <a:p>
            <a:r>
              <a:rPr lang="nl-BE" dirty="0" smtClean="0"/>
              <a:t>ESMPE school, </a:t>
            </a:r>
            <a:r>
              <a:rPr lang="nl-BE" dirty="0" err="1" smtClean="0"/>
              <a:t>the</a:t>
            </a:r>
            <a:r>
              <a:rPr lang="nl-BE" dirty="0" smtClean="0"/>
              <a:t> EUTEMPE-RX school, a new online platform </a:t>
            </a:r>
            <a:r>
              <a:rPr lang="nl-BE" dirty="0" err="1" smtClean="0"/>
              <a:t>with</a:t>
            </a:r>
            <a:r>
              <a:rPr lang="nl-BE" dirty="0" smtClean="0"/>
              <a:t> teaching </a:t>
            </a:r>
            <a:r>
              <a:rPr lang="nl-BE" dirty="0" err="1" smtClean="0"/>
              <a:t>material</a:t>
            </a:r>
            <a:endParaRPr lang="nl-BE" dirty="0" smtClean="0"/>
          </a:p>
          <a:p>
            <a:r>
              <a:rPr lang="nl-BE" dirty="0" smtClean="0"/>
              <a:t>The European Diploma</a:t>
            </a:r>
          </a:p>
          <a:p>
            <a:r>
              <a:rPr lang="nl-BE" dirty="0" err="1" smtClean="0"/>
              <a:t>Projects</a:t>
            </a:r>
            <a:endParaRPr lang="nl-BE" dirty="0" smtClean="0"/>
          </a:p>
          <a:p>
            <a:r>
              <a:rPr lang="nl-BE" dirty="0" smtClean="0"/>
              <a:t>Professional </a:t>
            </a:r>
            <a:r>
              <a:rPr lang="nl-BE" dirty="0" err="1" smtClean="0"/>
              <a:t>matters</a:t>
            </a:r>
            <a:endParaRPr lang="nl-BE" dirty="0" smtClean="0"/>
          </a:p>
          <a:p>
            <a:r>
              <a:rPr lang="nl-BE" dirty="0" smtClean="0"/>
              <a:t>EU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international</a:t>
            </a:r>
            <a:r>
              <a:rPr lang="nl-BE" dirty="0" smtClean="0"/>
              <a:t> </a:t>
            </a:r>
            <a:r>
              <a:rPr lang="nl-BE" dirty="0" err="1" smtClean="0"/>
              <a:t>matters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2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WG in </a:t>
            </a:r>
            <a:r>
              <a:rPr lang="nl-BE" dirty="0" err="1" smtClean="0"/>
              <a:t>the</a:t>
            </a:r>
            <a:r>
              <a:rPr lang="nl-BE" dirty="0" smtClean="0"/>
              <a:t> EFOMP / </a:t>
            </a:r>
            <a:r>
              <a:rPr lang="nl-BE" dirty="0" err="1" smtClean="0"/>
              <a:t>science</a:t>
            </a:r>
            <a:r>
              <a:rPr lang="nl-BE" dirty="0" smtClean="0"/>
              <a:t> </a:t>
            </a:r>
            <a:r>
              <a:rPr lang="nl-BE" dirty="0" err="1" smtClean="0"/>
              <a:t>committee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671" y="1825625"/>
            <a:ext cx="1105287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 “Revision of EFOMP PS14 - Safety of MRI”. The WG will operate  from June 2019 to June </a:t>
            </a:r>
            <a:r>
              <a:rPr lang="en-US" dirty="0" smtClean="0"/>
              <a:t>2020 (BHPA delegate: </a:t>
            </a:r>
            <a:r>
              <a:rPr lang="en-US" dirty="0" err="1" smtClean="0"/>
              <a:t>Timo</a:t>
            </a:r>
            <a:r>
              <a:rPr lang="en-US" dirty="0" smtClean="0"/>
              <a:t> </a:t>
            </a:r>
            <a:r>
              <a:rPr lang="en-US" dirty="0" err="1" smtClean="0"/>
              <a:t>Debondt</a:t>
            </a:r>
            <a:r>
              <a:rPr lang="en-US" dirty="0" smtClean="0"/>
              <a:t>)</a:t>
            </a:r>
          </a:p>
          <a:p>
            <a:r>
              <a:rPr lang="en-US" dirty="0"/>
              <a:t>2. “Breast </a:t>
            </a:r>
            <a:r>
              <a:rPr lang="en-US" dirty="0" err="1"/>
              <a:t>Tomosynthesis</a:t>
            </a:r>
            <a:r>
              <a:rPr lang="en-US" dirty="0"/>
              <a:t> QC Protocol”. The WG will operate from April 2019 to March 2021</a:t>
            </a:r>
            <a:r>
              <a:rPr lang="en-US" dirty="0" smtClean="0"/>
              <a:t>. (BHPA delegate: Nick </a:t>
            </a:r>
            <a:r>
              <a:rPr lang="en-US" dirty="0"/>
              <a:t>M</a:t>
            </a:r>
            <a:r>
              <a:rPr lang="en-US" dirty="0" smtClean="0"/>
              <a:t>arshall)</a:t>
            </a:r>
          </a:p>
          <a:p>
            <a:r>
              <a:rPr lang="en-US" dirty="0" smtClean="0"/>
              <a:t>3</a:t>
            </a:r>
            <a:r>
              <a:rPr lang="en-US" dirty="0"/>
              <a:t>. “Artificial Intelligence (AI)”.  The WG will operate from Jun 2019 to Apr 2021. </a:t>
            </a:r>
            <a:r>
              <a:rPr lang="en-US" dirty="0" smtClean="0"/>
              <a:t>(presided by Federica </a:t>
            </a:r>
            <a:r>
              <a:rPr lang="en-US" dirty="0" err="1" smtClean="0"/>
              <a:t>Zanca</a:t>
            </a:r>
            <a:r>
              <a:rPr lang="en-US" dirty="0" smtClean="0"/>
              <a:t>)</a:t>
            </a:r>
          </a:p>
          <a:p>
            <a:r>
              <a:rPr lang="en-US" dirty="0"/>
              <a:t>4. “Angiographic and fluoroscopic systems - QC protocol”.  The WG will operate under Scientific Committee from Jun 2019 to Jun 2021</a:t>
            </a:r>
            <a:r>
              <a:rPr lang="en-US" dirty="0" smtClean="0"/>
              <a:t>. (BHPA delegate Hilde Bosmans) </a:t>
            </a:r>
            <a:r>
              <a:rPr lang="en-US" dirty="0"/>
              <a:t> 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06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Radiotherapy (RT-24)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35" y="5229200"/>
            <a:ext cx="2315247" cy="545852"/>
          </a:xfrm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Frederik </a:t>
            </a:r>
            <a:r>
              <a:rPr lang="nl-BE" dirty="0" err="1" smtClean="0">
                <a:solidFill>
                  <a:schemeClr val="tx1"/>
                </a:solidFill>
              </a:rPr>
              <a:t>Vanhoutte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8ECC4A-BC1E-4D0E-AC4F-8EDE3B60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29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9050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7924" y="764706"/>
            <a:ext cx="6231236" cy="51054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Financial report 2019 and Budget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Workgroup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Symposia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Proposals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1AD68EC-4FF0-4219-861A-53C69F4A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3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4898986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RT-24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08494" y="2132859"/>
            <a:ext cx="10952797" cy="4525963"/>
          </a:xfrm>
        </p:spPr>
        <p:txBody>
          <a:bodyPr/>
          <a:lstStyle/>
          <a:p>
            <a:pPr marL="0" indent="0">
              <a:buNone/>
            </a:pPr>
            <a:r>
              <a:rPr lang="nl-BE" dirty="0" err="1" smtClean="0"/>
              <a:t>Preparation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RD</a:t>
            </a:r>
          </a:p>
          <a:p>
            <a:r>
              <a:rPr lang="nl-BE" dirty="0" err="1" smtClean="0"/>
              <a:t>Finalized</a:t>
            </a:r>
            <a:r>
              <a:rPr lang="nl-BE" dirty="0" smtClean="0"/>
              <a:t>: list of </a:t>
            </a:r>
            <a:r>
              <a:rPr lang="nl-BE" dirty="0" err="1" smtClean="0"/>
              <a:t>exemptions</a:t>
            </a:r>
            <a:r>
              <a:rPr lang="nl-BE" dirty="0" smtClean="0"/>
              <a:t> </a:t>
            </a:r>
            <a:r>
              <a:rPr lang="nl-BE" dirty="0" err="1" smtClean="0"/>
              <a:t>Article</a:t>
            </a:r>
            <a:r>
              <a:rPr lang="nl-BE" dirty="0" smtClean="0"/>
              <a:t> 8 “</a:t>
            </a:r>
            <a:r>
              <a:rPr lang="nl-BE" dirty="0" err="1" smtClean="0"/>
              <a:t>verification</a:t>
            </a:r>
            <a:r>
              <a:rPr lang="nl-BE" dirty="0" smtClean="0"/>
              <a:t> of </a:t>
            </a:r>
            <a:r>
              <a:rPr lang="nl-BE" dirty="0" err="1" smtClean="0"/>
              <a:t>dose</a:t>
            </a:r>
            <a:r>
              <a:rPr lang="nl-BE" dirty="0" smtClean="0"/>
              <a:t> delivery”</a:t>
            </a:r>
          </a:p>
          <a:p>
            <a:r>
              <a:rPr lang="nl-BE" dirty="0" smtClean="0"/>
              <a:t>BHPA </a:t>
            </a:r>
            <a:r>
              <a:rPr lang="nl-BE" dirty="0" err="1" smtClean="0"/>
              <a:t>vision</a:t>
            </a:r>
            <a:r>
              <a:rPr lang="nl-BE" dirty="0" smtClean="0"/>
              <a:t> </a:t>
            </a:r>
            <a:r>
              <a:rPr lang="nl-BE" dirty="0" err="1" smtClean="0"/>
              <a:t>text</a:t>
            </a:r>
            <a:r>
              <a:rPr lang="nl-BE" dirty="0" smtClean="0"/>
              <a:t> on </a:t>
            </a:r>
            <a:r>
              <a:rPr lang="nl-BE" dirty="0" err="1" smtClean="0"/>
              <a:t>acceptable</a:t>
            </a:r>
            <a:r>
              <a:rPr lang="nl-BE" dirty="0" smtClean="0"/>
              <a:t> </a:t>
            </a:r>
            <a:r>
              <a:rPr lang="nl-BE" dirty="0" err="1" smtClean="0"/>
              <a:t>methodologies</a:t>
            </a:r>
            <a:r>
              <a:rPr lang="nl-BE" dirty="0" smtClean="0"/>
              <a:t> of </a:t>
            </a:r>
            <a:r>
              <a:rPr lang="nl-BE" dirty="0" err="1" smtClean="0"/>
              <a:t>patient</a:t>
            </a:r>
            <a:r>
              <a:rPr lang="nl-BE" dirty="0" smtClean="0"/>
              <a:t> treatment </a:t>
            </a:r>
            <a:r>
              <a:rPr lang="nl-BE" dirty="0" err="1" smtClean="0"/>
              <a:t>verification</a:t>
            </a:r>
            <a:r>
              <a:rPr lang="nl-BE" dirty="0" smtClean="0"/>
              <a:t>: draft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expected</a:t>
            </a:r>
            <a:r>
              <a:rPr lang="nl-BE" dirty="0" smtClean="0"/>
              <a:t> in april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33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Taskforce New </a:t>
            </a:r>
            <a:r>
              <a:rPr lang="nl-BE" dirty="0" err="1"/>
              <a:t>Norms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8E2C42B-E88F-4080-A7E3-7A131062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31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1768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NCS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9FC4A60-F5C0-4AFF-88A8-E09B3B9C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32</a:t>
            </a:fld>
            <a:endParaRPr lang="nl-NL" altLang="fr-FR"/>
          </a:p>
        </p:txBody>
      </p:sp>
      <p:sp>
        <p:nvSpPr>
          <p:cNvPr id="4" name="Subtitel 2"/>
          <p:cNvSpPr txBox="1">
            <a:spLocks/>
          </p:cNvSpPr>
          <p:nvPr/>
        </p:nvSpPr>
        <p:spPr>
          <a:xfrm>
            <a:off x="1825466" y="3886200"/>
            <a:ext cx="8518843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Alex Rijnders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887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Current</a:t>
            </a:r>
            <a:r>
              <a:rPr lang="nl-NL" dirty="0" smtClean="0"/>
              <a:t> </a:t>
            </a:r>
            <a:r>
              <a:rPr lang="nl-NL" dirty="0" err="1" smtClean="0"/>
              <a:t>subcommittees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Code </a:t>
            </a:r>
            <a:r>
              <a:rPr lang="nl-NL" dirty="0"/>
              <a:t>of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recommendations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TBI/TSI: </a:t>
            </a:r>
            <a:r>
              <a:rPr lang="nl-NL" dirty="0" smtClean="0"/>
              <a:t>(2014)</a:t>
            </a:r>
            <a:endParaRPr lang="nl-NL" dirty="0"/>
          </a:p>
          <a:p>
            <a:r>
              <a:rPr lang="nl-NL" dirty="0" err="1" smtClean="0"/>
              <a:t>CoP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recommendations</a:t>
            </a:r>
            <a:r>
              <a:rPr lang="nl-NL" dirty="0" smtClean="0"/>
              <a:t> SBRT (2016)</a:t>
            </a:r>
          </a:p>
          <a:p>
            <a:r>
              <a:rPr lang="nl-NL" dirty="0" err="1"/>
              <a:t>Protontherapy</a:t>
            </a:r>
            <a:r>
              <a:rPr lang="nl-NL" dirty="0"/>
              <a:t> (2016</a:t>
            </a:r>
            <a:r>
              <a:rPr lang="nl-NL" dirty="0" smtClean="0"/>
              <a:t>)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QC </a:t>
            </a:r>
            <a:r>
              <a:rPr lang="en-GB" dirty="0"/>
              <a:t>of </a:t>
            </a:r>
            <a:r>
              <a:rPr lang="en-GB" dirty="0" err="1"/>
              <a:t>Linacs</a:t>
            </a:r>
            <a:r>
              <a:rPr lang="en-GB" dirty="0"/>
              <a:t> (2017)</a:t>
            </a:r>
          </a:p>
          <a:p>
            <a:r>
              <a:rPr lang="en-GB" dirty="0"/>
              <a:t>MRI QA for RT (2017)</a:t>
            </a:r>
          </a:p>
          <a:p>
            <a:endParaRPr lang="en-GB" dirty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33206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Current</a:t>
            </a:r>
            <a:r>
              <a:rPr lang="nl-NL" dirty="0" smtClean="0"/>
              <a:t> </a:t>
            </a:r>
            <a:r>
              <a:rPr lang="nl-NL" dirty="0" err="1" smtClean="0"/>
              <a:t>subcommittees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826" y="2052054"/>
            <a:ext cx="11597205" cy="395922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QA of treatment planning systems (2018)</a:t>
            </a:r>
          </a:p>
          <a:p>
            <a:r>
              <a:rPr lang="en-GB" dirty="0" smtClean="0"/>
              <a:t>IORT – IOBT (2018)</a:t>
            </a:r>
          </a:p>
          <a:p>
            <a:r>
              <a:rPr lang="en-GB" dirty="0" smtClean="0"/>
              <a:t>Deformable Image Registration (2019)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GB" sz="3900" u="sng" dirty="0" smtClean="0">
                <a:solidFill>
                  <a:schemeClr val="accent2">
                    <a:lumMod val="75000"/>
                  </a:schemeClr>
                </a:solidFill>
              </a:rPr>
              <a:t>Published in 2019</a:t>
            </a:r>
            <a:r>
              <a:rPr lang="en-GB" sz="39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nl-NL" dirty="0">
                <a:solidFill>
                  <a:srgbClr val="2A94FF"/>
                </a:solidFill>
              </a:rPr>
              <a:t>QA of CBCT in </a:t>
            </a:r>
            <a:r>
              <a:rPr lang="nl-NL" dirty="0" err="1" smtClean="0">
                <a:solidFill>
                  <a:srgbClr val="2A94FF"/>
                </a:solidFill>
              </a:rPr>
              <a:t>radiotherapy</a:t>
            </a:r>
            <a:endParaRPr lang="nl-NL" dirty="0">
              <a:solidFill>
                <a:srgbClr val="2A94FF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See NCS website “</a:t>
            </a:r>
            <a:r>
              <a:rPr lang="en-GB" u="sng" dirty="0" err="1" smtClean="0">
                <a:solidFill>
                  <a:srgbClr val="1060FF"/>
                </a:solidFill>
              </a:rPr>
              <a:t>Radiationdosimetry.org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467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7924" y="764706"/>
            <a:ext cx="6231236" cy="51054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Financial report 2019 and Budget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Workgroup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Future Symposia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Proposals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83153C8-D3BC-418C-8399-BF3F790E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35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15163780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747350" y="1484317"/>
            <a:ext cx="1013615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339725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endParaRPr lang="en-US" altLang="fr-FR" sz="14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Symposia in the future</a:t>
            </a:r>
            <a:br>
              <a:rPr lang="nl-BE" dirty="0"/>
            </a:b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126" y="1988840"/>
            <a:ext cx="10254162" cy="4010976"/>
          </a:xfrm>
        </p:spPr>
        <p:txBody>
          <a:bodyPr>
            <a:normAutofit/>
          </a:bodyPr>
          <a:lstStyle/>
          <a:p>
            <a:r>
              <a:rPr lang="nl-BE" dirty="0"/>
              <a:t>2021: Leuven</a:t>
            </a:r>
          </a:p>
          <a:p>
            <a:r>
              <a:rPr lang="nl-BE" dirty="0"/>
              <a:t>2022: </a:t>
            </a:r>
            <a:r>
              <a:rPr lang="nl-BE" dirty="0" err="1"/>
              <a:t>Baudour</a:t>
            </a:r>
            <a:r>
              <a:rPr lang="nl-BE" dirty="0"/>
              <a:t> </a:t>
            </a:r>
          </a:p>
          <a:p>
            <a:r>
              <a:rPr lang="nl-BE" dirty="0"/>
              <a:t>2023: Iridium</a:t>
            </a:r>
          </a:p>
          <a:p>
            <a:r>
              <a:rPr lang="nl-BE" dirty="0"/>
              <a:t>2024:</a:t>
            </a:r>
          </a:p>
          <a:p>
            <a:r>
              <a:rPr lang="nl-BE" dirty="0"/>
              <a:t>2025: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BEB9164-47AB-4360-861D-4D0FE274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36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1536299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7924" y="764706"/>
            <a:ext cx="6231236" cy="51054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Financial report 2019 and Budget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Workgroup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Symposia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Proposals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FF24A7F-5226-4765-8B72-5E0B62B1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37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5324871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Professional union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7126" y="1988840"/>
            <a:ext cx="10254162" cy="4010976"/>
          </a:xfrm>
        </p:spPr>
        <p:txBody>
          <a:bodyPr anchor="t" anchorCtr="0">
            <a:normAutofit lnSpcReduction="10000"/>
          </a:bodyPr>
          <a:lstStyle/>
          <a:p>
            <a:r>
              <a:rPr lang="en-US" dirty="0" err="1" smtClean="0"/>
              <a:t>Cfr</a:t>
            </a:r>
            <a:r>
              <a:rPr lang="en-US" dirty="0" smtClean="0"/>
              <a:t> professional matters</a:t>
            </a:r>
          </a:p>
          <a:p>
            <a:r>
              <a:rPr lang="en-US" dirty="0" smtClean="0"/>
              <a:t>Includes non hospital physicist to effective members</a:t>
            </a:r>
          </a:p>
          <a:p>
            <a:r>
              <a:rPr lang="en-US" dirty="0" smtClean="0"/>
              <a:t>Separate from BHPA? Or change statutes</a:t>
            </a:r>
          </a:p>
          <a:p>
            <a:r>
              <a:rPr lang="en-US" dirty="0" smtClean="0"/>
              <a:t>Change official address</a:t>
            </a:r>
          </a:p>
          <a:p>
            <a:r>
              <a:rPr lang="en-US" dirty="0" smtClean="0"/>
              <a:t>Name?</a:t>
            </a:r>
          </a:p>
          <a:p>
            <a:r>
              <a:rPr lang="en-US" dirty="0" smtClean="0"/>
              <a:t>Extraordinary general assembly to be organized</a:t>
            </a:r>
          </a:p>
          <a:p>
            <a:pPr marL="0" indent="0">
              <a:buNone/>
            </a:pPr>
            <a:r>
              <a:rPr lang="en-US" dirty="0" smtClean="0"/>
              <a:t>To Be Decided: </a:t>
            </a:r>
            <a:r>
              <a:rPr lang="en-US" b="1" u="sng" dirty="0" smtClean="0"/>
              <a:t>March 2th/4th/11th/13th at FANC 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9C9A9A-9D3B-4434-B7E7-7F2A73E3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en-US" altLang="fr-FR" smtClean="0"/>
              <a:pPr/>
              <a:t>38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37780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7924" y="764706"/>
            <a:ext cx="6231236" cy="51054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Financial report 2019 and Budget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Workgroup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Symposia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Proposals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F93DC5C-5E34-4A29-9B5D-EDE4D578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39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0481002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7126" y="457205"/>
            <a:ext cx="10254162" cy="1603647"/>
          </a:xfrm>
        </p:spPr>
        <p:txBody>
          <a:bodyPr/>
          <a:lstStyle/>
          <a:p>
            <a:r>
              <a:rPr lang="nl-BE" dirty="0"/>
              <a:t>Members to be voted </a:t>
            </a:r>
            <a:br>
              <a:rPr lang="nl-BE" dirty="0"/>
            </a:br>
            <a:endParaRPr lang="nl-B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0412"/>
              </p:ext>
            </p:extLst>
          </p:nvPr>
        </p:nvGraphicFramePr>
        <p:xfrm>
          <a:off x="633749" y="1560408"/>
          <a:ext cx="11242980" cy="4820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17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1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9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552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997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600" b="1" dirty="0">
                          <a:latin typeface="Calibri"/>
                          <a:ea typeface="Calibri"/>
                          <a:cs typeface="Times New Roman"/>
                        </a:rPr>
                        <a:t>Name</a:t>
                      </a: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600" b="1" dirty="0"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600" b="1" dirty="0" err="1">
                          <a:latin typeface="Calibri"/>
                          <a:ea typeface="Calibri"/>
                          <a:cs typeface="Times New Roman"/>
                        </a:rPr>
                        <a:t>Location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b="1" dirty="0"/>
                        <a:t>Ref1</a:t>
                      </a:r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b="1" dirty="0"/>
                        <a:t>Ref2</a:t>
                      </a:r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/>
                        <a:t>Van </a:t>
                      </a:r>
                      <a:r>
                        <a:rPr lang="nl-BE" sz="1600" b="1" dirty="0" err="1"/>
                        <a:t>Vooren</a:t>
                      </a:r>
                      <a:r>
                        <a:rPr lang="nl-BE" sz="1600" b="1" dirty="0"/>
                        <a:t> Jelmer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err="1"/>
                        <a:t>effective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smtClean="0"/>
                        <a:t>AZ </a:t>
                      </a:r>
                      <a:r>
                        <a:rPr lang="nl-BE" sz="1600" b="1" dirty="0" err="1"/>
                        <a:t>sint-jan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Dominique </a:t>
                      </a:r>
                      <a:r>
                        <a:rPr lang="en-US" sz="1600" dirty="0" err="1">
                          <a:hlinkClick r:id="rId3"/>
                        </a:rPr>
                        <a:t>Staelens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4"/>
                        </a:rPr>
                        <a:t>Bert </a:t>
                      </a:r>
                      <a:r>
                        <a:rPr lang="en-US" sz="1600" dirty="0" err="1">
                          <a:hlinkClick r:id="rId4"/>
                        </a:rPr>
                        <a:t>Bakelandt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err="1"/>
                        <a:t>Hespeels</a:t>
                      </a:r>
                      <a:r>
                        <a:rPr lang="nl-BE" sz="1600" b="1" dirty="0"/>
                        <a:t> </a:t>
                      </a:r>
                      <a:r>
                        <a:rPr lang="nl-BE" sz="1600" b="1" dirty="0" err="1"/>
                        <a:t>Felicien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effective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uclouvain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Olga </a:t>
                      </a:r>
                      <a:r>
                        <a:rPr lang="en-US" sz="1600" dirty="0" err="1">
                          <a:hlinkClick r:id="rId5"/>
                        </a:rPr>
                        <a:t>Koshariuk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hlinkClick r:id="rId6"/>
                        </a:rPr>
                        <a:t>Aurélie</a:t>
                      </a:r>
                      <a:r>
                        <a:rPr lang="en-US" sz="1600" dirty="0">
                          <a:hlinkClick r:id="rId6"/>
                        </a:rPr>
                        <a:t> </a:t>
                      </a:r>
                      <a:r>
                        <a:rPr lang="en-US" sz="1600" dirty="0" err="1">
                          <a:hlinkClick r:id="rId6"/>
                        </a:rPr>
                        <a:t>Blavier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Delree Melissa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effective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uclouvain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Olga </a:t>
                      </a:r>
                      <a:r>
                        <a:rPr lang="en-US" sz="1600" dirty="0" err="1">
                          <a:hlinkClick r:id="rId5"/>
                        </a:rPr>
                        <a:t>Koshariuk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hlinkClick r:id="rId6"/>
                        </a:rPr>
                        <a:t>Aurélie</a:t>
                      </a:r>
                      <a:r>
                        <a:rPr lang="en-US" sz="1600" dirty="0">
                          <a:hlinkClick r:id="rId6"/>
                        </a:rPr>
                        <a:t> </a:t>
                      </a:r>
                      <a:r>
                        <a:rPr lang="en-US" sz="1600" dirty="0" err="1">
                          <a:hlinkClick r:id="rId6"/>
                        </a:rPr>
                        <a:t>Blavier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Roger Véronique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effective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uclouvain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Olga </a:t>
                      </a:r>
                      <a:r>
                        <a:rPr lang="en-US" sz="1600" dirty="0" err="1">
                          <a:hlinkClick r:id="rId5"/>
                        </a:rPr>
                        <a:t>Koshariuk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hlinkClick r:id="rId6"/>
                        </a:rPr>
                        <a:t>Aurélie</a:t>
                      </a:r>
                      <a:r>
                        <a:rPr lang="en-US" sz="1600" dirty="0">
                          <a:hlinkClick r:id="rId6"/>
                        </a:rPr>
                        <a:t> </a:t>
                      </a:r>
                      <a:r>
                        <a:rPr lang="en-US" sz="1600" dirty="0" err="1">
                          <a:hlinkClick r:id="rId6"/>
                        </a:rPr>
                        <a:t>Blavier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Merken Karen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effective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uz leuven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Hilde </a:t>
                      </a:r>
                      <a:r>
                        <a:rPr lang="en-US" sz="1600" dirty="0" err="1">
                          <a:hlinkClick r:id="rId7"/>
                        </a:rPr>
                        <a:t>Bosmans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8"/>
                        </a:rPr>
                        <a:t>Nicholas Marshall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err="1"/>
                        <a:t>Gerardi</a:t>
                      </a:r>
                      <a:r>
                        <a:rPr lang="nl-BE" sz="1600" b="1" dirty="0"/>
                        <a:t> Andrea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effective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/>
                        <a:t>UZ Brussel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nl-BE" sz="1600" b="1" dirty="0"/>
                        <a:t> ?</a:t>
                      </a:r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r>
                        <a:rPr lang="nl-BE" sz="1600" b="1" dirty="0"/>
                        <a:t>?</a:t>
                      </a:r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err="1"/>
                        <a:t>Gwenny</a:t>
                      </a:r>
                      <a:r>
                        <a:rPr lang="nl-BE" sz="1600" b="1" dirty="0"/>
                        <a:t> </a:t>
                      </a:r>
                      <a:r>
                        <a:rPr lang="nl-BE" sz="1600" b="1" dirty="0" err="1"/>
                        <a:t>Verfaillie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effective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err="1"/>
                        <a:t>Ugent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hlinkClick r:id="rId9"/>
                        </a:rPr>
                        <a:t>An De </a:t>
                      </a:r>
                      <a:r>
                        <a:rPr lang="de-DE" sz="1600" dirty="0" err="1">
                          <a:hlinkClick r:id="rId9"/>
                        </a:rPr>
                        <a:t>Hauwere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hlinkClick r:id="rId10"/>
                        </a:rPr>
                        <a:t>Klaus Bacher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/>
                        <a:t>Marieke De </a:t>
                      </a:r>
                      <a:r>
                        <a:rPr lang="nl-BE" sz="1600" b="1" dirty="0" err="1"/>
                        <a:t>Rydt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effective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/>
                        <a:t>AZ Sint Jan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Bert </a:t>
                      </a:r>
                      <a:r>
                        <a:rPr lang="en-US" sz="1600" dirty="0" err="1">
                          <a:hlinkClick r:id="rId4"/>
                        </a:rPr>
                        <a:t>Bakelandt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11"/>
                        </a:rPr>
                        <a:t>Sophie </a:t>
                      </a:r>
                      <a:r>
                        <a:rPr lang="en-US" sz="1600" dirty="0" err="1">
                          <a:hlinkClick r:id="rId11"/>
                        </a:rPr>
                        <a:t>Verschuere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Ali Dabach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/>
                        <a:t>effective</a:t>
                      </a:r>
                      <a:endParaRPr lang="nl-BE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err="1"/>
                        <a:t>Chirec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hlinkClick r:id="rId12"/>
                        </a:rPr>
                        <a:t>Soufian</a:t>
                      </a:r>
                      <a:r>
                        <a:rPr lang="en-US" sz="1600" dirty="0">
                          <a:hlinkClick r:id="rId12"/>
                        </a:rPr>
                        <a:t> </a:t>
                      </a:r>
                      <a:r>
                        <a:rPr lang="en-US" sz="1600" dirty="0" err="1">
                          <a:hlinkClick r:id="rId12"/>
                        </a:rPr>
                        <a:t>Audia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13"/>
                        </a:rPr>
                        <a:t>Laila </a:t>
                      </a:r>
                      <a:r>
                        <a:rPr lang="en-US" sz="1600" dirty="0" err="1">
                          <a:hlinkClick r:id="rId13"/>
                        </a:rPr>
                        <a:t>Nafaa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/>
                        <a:t>Angelique </a:t>
                      </a:r>
                      <a:r>
                        <a:rPr lang="nl-BE" sz="1600" b="1" dirty="0" err="1"/>
                        <a:t>Pirenne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err="1"/>
                        <a:t>effective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err="1"/>
                        <a:t>Europaziekenhuizen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4"/>
                        </a:rPr>
                        <a:t>Alex </a:t>
                      </a:r>
                      <a:r>
                        <a:rPr lang="en-US" sz="1600" dirty="0" err="1">
                          <a:hlinkClick r:id="rId14"/>
                        </a:rPr>
                        <a:t>Rijnders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15"/>
                        </a:rPr>
                        <a:t>Odile Michel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smtClean="0">
                          <a:latin typeface="Calibri"/>
                          <a:ea typeface="Calibri"/>
                          <a:cs typeface="Times New Roman"/>
                        </a:rPr>
                        <a:t>Tom </a:t>
                      </a:r>
                      <a:r>
                        <a:rPr lang="nl-BE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Vercauteren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err="1" smtClean="0"/>
                        <a:t>effective</a:t>
                      </a:r>
                      <a:endParaRPr lang="nl-BE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smtClean="0">
                          <a:latin typeface="Calibri"/>
                          <a:ea typeface="Calibri"/>
                          <a:cs typeface="Times New Roman"/>
                        </a:rPr>
                        <a:t>UZ Gent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Barbara </a:t>
                      </a:r>
                      <a:r>
                        <a:rPr lang="nl-BE" sz="1600" u="sng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Vanderstraeten</a:t>
                      </a:r>
                      <a:endParaRPr lang="nl-BE" sz="1600" u="sng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Frederik </a:t>
                      </a:r>
                      <a:r>
                        <a:rPr lang="nl-BE" sz="1600" u="sng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Vanhoutte</a:t>
                      </a:r>
                      <a:r>
                        <a:rPr lang="nl-BE" sz="16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 </a:t>
                      </a:r>
                      <a:endParaRPr lang="nl-BE" sz="1600" b="1" dirty="0"/>
                    </a:p>
                  </a:txBody>
                  <a:tcPr marL="108159" marR="108159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smtClean="0">
                          <a:latin typeface="+mn-lt"/>
                          <a:ea typeface="Calibri"/>
                          <a:cs typeface="Times New Roman"/>
                        </a:rPr>
                        <a:t>Verdi </a:t>
                      </a:r>
                      <a:r>
                        <a:rPr lang="nl-BE" sz="1600" b="1" dirty="0" err="1" smtClean="0">
                          <a:latin typeface="+mn-lt"/>
                          <a:ea typeface="Calibri"/>
                          <a:cs typeface="Times New Roman"/>
                        </a:rPr>
                        <a:t>Vanreusel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err="1" smtClean="0"/>
                        <a:t>effective</a:t>
                      </a:r>
                      <a:endParaRPr lang="nl-BE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b="1" dirty="0" smtClean="0">
                          <a:latin typeface="Calibri"/>
                          <a:ea typeface="Calibri"/>
                          <a:cs typeface="Times New Roman"/>
                        </a:rPr>
                        <a:t>Iridium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>
                          <a:hlinkClick r:id="rId18"/>
                        </a:rPr>
                        <a:t>Geert De Kerf</a:t>
                      </a:r>
                      <a:endParaRPr lang="nl-BE" sz="1600" u="sng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>
                          <a:hlinkClick r:id="rId19"/>
                        </a:rPr>
                        <a:t>Dirk </a:t>
                      </a:r>
                      <a:r>
                        <a:rPr lang="nl-BE" sz="1600" dirty="0" err="1" smtClean="0">
                          <a:hlinkClick r:id="rId19"/>
                        </a:rPr>
                        <a:t>Verellen</a:t>
                      </a:r>
                      <a:endParaRPr lang="nl-BE" sz="1600" b="1" dirty="0"/>
                    </a:p>
                  </a:txBody>
                  <a:tcPr marL="108159" marR="108159" anchor="ctr"/>
                </a:tc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D378294-9DA7-45ED-A92D-58A5333B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4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2677284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126" y="457201"/>
            <a:ext cx="10254162" cy="1123296"/>
          </a:xfrm>
        </p:spPr>
        <p:txBody>
          <a:bodyPr/>
          <a:lstStyle/>
          <a:p>
            <a:r>
              <a:rPr lang="nl-BE" dirty="0"/>
              <a:t>BHPA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965" y="2256424"/>
            <a:ext cx="10254162" cy="3548840"/>
          </a:xfrm>
        </p:spPr>
        <p:txBody>
          <a:bodyPr>
            <a:normAutofit/>
          </a:bodyPr>
          <a:lstStyle/>
          <a:p>
            <a:r>
              <a:rPr lang="en-US" sz="2800" dirty="0"/>
              <a:t>Statute: Terms of 2 years, 4-6 members</a:t>
            </a:r>
          </a:p>
          <a:p>
            <a:r>
              <a:rPr lang="en-US" sz="2800" dirty="0"/>
              <a:t>End of term, renewing term: </a:t>
            </a:r>
            <a:r>
              <a:rPr lang="en-US" sz="2800" b="1" dirty="0"/>
              <a:t>Piet Stevens</a:t>
            </a:r>
          </a:p>
          <a:p>
            <a:r>
              <a:rPr lang="en-US" sz="2800" dirty="0"/>
              <a:t>Mid-term: </a:t>
            </a:r>
            <a:r>
              <a:rPr lang="en-US" sz="2800" b="1" dirty="0"/>
              <a:t>Nico </a:t>
            </a:r>
            <a:r>
              <a:rPr lang="en-US" sz="2800" b="1" dirty="0" err="1"/>
              <a:t>Buls</a:t>
            </a:r>
            <a:r>
              <a:rPr lang="en-US" sz="2800" b="1" dirty="0"/>
              <a:t>, </a:t>
            </a:r>
            <a:r>
              <a:rPr lang="en-US" sz="2800" b="1" dirty="0" err="1"/>
              <a:t>Sébastien</a:t>
            </a:r>
            <a:r>
              <a:rPr lang="en-US" sz="2800" b="1" dirty="0"/>
              <a:t> </a:t>
            </a:r>
            <a:r>
              <a:rPr lang="en-US" sz="2800" b="1" dirty="0" err="1"/>
              <a:t>Lichtherte</a:t>
            </a:r>
            <a:r>
              <a:rPr lang="en-US" sz="2800" b="1" dirty="0"/>
              <a:t>, Jan </a:t>
            </a:r>
            <a:r>
              <a:rPr lang="en-US" sz="2800" b="1" dirty="0" err="1"/>
              <a:t>Vandecasteele</a:t>
            </a:r>
            <a:r>
              <a:rPr lang="en-US" sz="2800" b="1" dirty="0"/>
              <a:t>, Alain </a:t>
            </a:r>
            <a:r>
              <a:rPr lang="en-US" sz="2800" b="1" dirty="0" err="1"/>
              <a:t>Sottiaux</a:t>
            </a:r>
            <a:endParaRPr lang="en-US" sz="2800" b="1" dirty="0"/>
          </a:p>
          <a:p>
            <a:r>
              <a:rPr lang="en-US" sz="2800" dirty="0"/>
              <a:t>Leaving Board: /</a:t>
            </a:r>
          </a:p>
          <a:p>
            <a:r>
              <a:rPr lang="en-US" sz="2800" dirty="0"/>
              <a:t>New candidate: </a:t>
            </a:r>
            <a:r>
              <a:rPr lang="en-US" sz="2800" b="1" dirty="0"/>
              <a:t>Claire Bernard</a:t>
            </a:r>
          </a:p>
          <a:p>
            <a:endParaRPr lang="nl-B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0CD2E09-CDD4-46CB-B57A-09302A8C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40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25888108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7924" y="764706"/>
            <a:ext cx="6231236" cy="51054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Financial report 2019 and Budget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Workgroup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Symposia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Proposals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91B077B-0E2F-41EF-991D-3C594B4C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41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11705364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7924" y="764706"/>
            <a:ext cx="6231236" cy="51054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Financial report 2019 and Budget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Workgroup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Symposia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Proposals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Varia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566F6D7-5CD7-4215-9A1E-35D3C626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42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840538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447758" y="2940055"/>
            <a:ext cx="9917926" cy="80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8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Thank you 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79AF88D-84CD-4508-BD5A-7D8EFCA6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43</a:t>
            </a:fld>
            <a:endParaRPr lang="nl-NL" alt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66380"/>
              </p:ext>
            </p:extLst>
          </p:nvPr>
        </p:nvGraphicFramePr>
        <p:xfrm>
          <a:off x="889266" y="1700808"/>
          <a:ext cx="10220892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848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3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90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255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/>
                        <a:t>Name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/>
                        <a:t>Type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/>
                        <a:t>Location</a:t>
                      </a:r>
                      <a:endParaRPr lang="nl-B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Ref1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Ref2</a:t>
                      </a:r>
                      <a:endParaRPr lang="nl-BE" sz="1600" b="1" dirty="0"/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/>
                        <a:t>Derrien</a:t>
                      </a:r>
                      <a:r>
                        <a:rPr lang="nl-BE" sz="1600" dirty="0"/>
                        <a:t> </a:t>
                      </a:r>
                      <a:r>
                        <a:rPr lang="nl-BE" sz="1600" dirty="0" err="1"/>
                        <a:t>Johathan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/>
                        <a:t>corresponding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/>
                        <a:t>ISIB</a:t>
                      </a:r>
                      <a:endParaRPr lang="nl-B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hlinkClick r:id="rId3"/>
                        </a:rPr>
                        <a:t>Gwennaëlle</a:t>
                      </a:r>
                      <a:r>
                        <a:rPr lang="en-US" sz="1600" dirty="0">
                          <a:hlinkClick r:id="rId3"/>
                        </a:rPr>
                        <a:t> Marin</a:t>
                      </a:r>
                      <a:endParaRPr lang="nl-BE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hlinkClick r:id="rId4"/>
                        </a:rPr>
                        <a:t>Soufian</a:t>
                      </a:r>
                      <a:r>
                        <a:rPr lang="en-US" sz="1600" dirty="0">
                          <a:hlinkClick r:id="rId4"/>
                        </a:rPr>
                        <a:t> </a:t>
                      </a:r>
                      <a:r>
                        <a:rPr lang="en-US" sz="1600" dirty="0" err="1">
                          <a:hlinkClick r:id="rId4"/>
                        </a:rPr>
                        <a:t>Audia</a:t>
                      </a:r>
                      <a:endParaRPr lang="nl-BE" sz="1600" dirty="0">
                        <a:latin typeface="+mj-lt"/>
                      </a:endParaRPr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/>
                        <a:t>Cristina</a:t>
                      </a:r>
                      <a:r>
                        <a:rPr lang="nl-BE" sz="1600" dirty="0"/>
                        <a:t> </a:t>
                      </a:r>
                      <a:r>
                        <a:rPr lang="nl-BE" sz="1600" dirty="0" err="1"/>
                        <a:t>Boso</a:t>
                      </a:r>
                      <a:r>
                        <a:rPr lang="nl-BE" sz="1600" dirty="0"/>
                        <a:t> </a:t>
                      </a:r>
                      <a:r>
                        <a:rPr lang="nl-BE" sz="1600" dirty="0" err="1"/>
                        <a:t>Martinez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/>
                        <a:t>corresponding</a:t>
                      </a:r>
                      <a:endParaRPr lang="nl-B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/>
                        <a:t>UZ Leuven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Karel </a:t>
                      </a:r>
                      <a:r>
                        <a:rPr lang="en-US" sz="1600" dirty="0" err="1">
                          <a:hlinkClick r:id="rId5"/>
                        </a:rPr>
                        <a:t>Aerts</a:t>
                      </a:r>
                      <a:endParaRPr lang="nl-BE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6"/>
                        </a:rPr>
                        <a:t>Bertrand </a:t>
                      </a:r>
                      <a:r>
                        <a:rPr lang="en-US" sz="1600" dirty="0" err="1">
                          <a:hlinkClick r:id="rId6"/>
                        </a:rPr>
                        <a:t>Dewit</a:t>
                      </a:r>
                      <a:endParaRPr lang="nl-BE" sz="16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/>
                        <a:t>Lena </a:t>
                      </a:r>
                      <a:r>
                        <a:rPr lang="nl-BE" sz="1600" dirty="0" err="1"/>
                        <a:t>Feringa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/>
                        <a:t>corresponding</a:t>
                      </a:r>
                      <a:endParaRPr lang="nl-B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/>
                        <a:t>Iridium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Piet Stevens</a:t>
                      </a:r>
                      <a:endParaRPr lang="nl-BE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Dirk </a:t>
                      </a:r>
                      <a:r>
                        <a:rPr lang="en-US" sz="1600" dirty="0" err="1">
                          <a:hlinkClick r:id="rId8"/>
                        </a:rPr>
                        <a:t>Verellen</a:t>
                      </a:r>
                      <a:endParaRPr lang="nl-BE" sz="1600" dirty="0">
                        <a:latin typeface="+mj-lt"/>
                      </a:endParaRPr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1487391" y="609603"/>
            <a:ext cx="10254162" cy="16036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Members</a:t>
            </a:r>
            <a:r>
              <a:rPr kumimoji="0" lang="nl-B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nl-B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</a:t>
            </a:r>
            <a:r>
              <a:rPr kumimoji="0" lang="nl-B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voted</a:t>
            </a:r>
            <a:r>
              <a:rPr kumimoji="0" lang="nl-B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nl-B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633197"/>
              </p:ext>
            </p:extLst>
          </p:nvPr>
        </p:nvGraphicFramePr>
        <p:xfrm>
          <a:off x="889268" y="3951064"/>
          <a:ext cx="10220892" cy="1854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848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3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403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>
                          <a:latin typeface="+mn-lt"/>
                        </a:rPr>
                        <a:t>Name</a:t>
                      </a:r>
                      <a:endParaRPr lang="nl-BE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>
                          <a:latin typeface="+mn-lt"/>
                        </a:rPr>
                        <a:t>Type</a:t>
                      </a:r>
                      <a:endParaRPr lang="nl-BE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>
                          <a:latin typeface="+mn-lt"/>
                        </a:rPr>
                        <a:t>Location</a:t>
                      </a:r>
                      <a:endParaRPr lang="nl-BE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+mn-lt"/>
                        </a:rPr>
                        <a:t>Ref1</a:t>
                      </a:r>
                      <a:endParaRPr lang="nl-BE" sz="1600" b="1" dirty="0">
                        <a:latin typeface="+mn-lt"/>
                      </a:endParaRPr>
                    </a:p>
                  </a:txBody>
                  <a:tcPr marL="108159" marR="108159" anchor="ctr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+mn-lt"/>
                        </a:rPr>
                        <a:t>Ref2</a:t>
                      </a:r>
                      <a:endParaRPr lang="nl-BE" sz="1600" b="1" dirty="0">
                        <a:latin typeface="+mn-lt"/>
                      </a:endParaRPr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>
                          <a:latin typeface="+mn-lt"/>
                          <a:ea typeface="Calibri"/>
                          <a:cs typeface="Times New Roman"/>
                        </a:rPr>
                        <a:t>Claessens</a:t>
                      </a:r>
                      <a:r>
                        <a:rPr lang="nl-BE" sz="1600" dirty="0">
                          <a:latin typeface="+mn-lt"/>
                          <a:ea typeface="Calibri"/>
                          <a:cs typeface="Times New Roman"/>
                        </a:rPr>
                        <a:t> Michael</a:t>
                      </a: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>
                          <a:latin typeface="+mn-lt"/>
                          <a:ea typeface="Calibri"/>
                          <a:cs typeface="Times New Roman"/>
                        </a:rPr>
                        <a:t>student</a:t>
                      </a: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Uantwerpen</a:t>
                      </a:r>
                      <a:endParaRPr lang="en-US" sz="1600" dirty="0"/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Piet Stevens</a:t>
                      </a:r>
                      <a:endParaRPr lang="nl-BE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2577" marR="5257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Dirk </a:t>
                      </a:r>
                      <a:r>
                        <a:rPr lang="en-US" sz="1600" dirty="0" err="1">
                          <a:hlinkClick r:id="rId8"/>
                        </a:rPr>
                        <a:t>Verellen</a:t>
                      </a:r>
                      <a:endParaRPr lang="nl-BE" sz="1600" dirty="0">
                        <a:latin typeface="+mj-lt"/>
                      </a:endParaRPr>
                    </a:p>
                  </a:txBody>
                  <a:tcPr marL="108159" marR="10815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>
                          <a:latin typeface="+mn-lt"/>
                          <a:ea typeface="Calibri"/>
                          <a:cs typeface="Times New Roman"/>
                        </a:rPr>
                        <a:t>Sulaiman</a:t>
                      </a:r>
                      <a:r>
                        <a:rPr lang="nl-BE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1600" dirty="0" err="1">
                          <a:latin typeface="+mn-lt"/>
                          <a:ea typeface="Calibri"/>
                          <a:cs typeface="Times New Roman"/>
                        </a:rPr>
                        <a:t>Alvaro</a:t>
                      </a:r>
                      <a:endParaRPr lang="nl-BE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>
                          <a:latin typeface="+mn-lt"/>
                          <a:ea typeface="Calibri"/>
                          <a:cs typeface="Times New Roman"/>
                        </a:rPr>
                        <a:t>student</a:t>
                      </a: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>
                          <a:latin typeface="+mn-lt"/>
                          <a:ea typeface="Calibri"/>
                          <a:cs typeface="Times New Roman"/>
                        </a:rPr>
                        <a:t>uzleuven</a:t>
                      </a:r>
                      <a:endParaRPr lang="nl-BE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Tom </a:t>
                      </a:r>
                      <a:r>
                        <a:rPr lang="en-US" sz="1600" dirty="0" err="1">
                          <a:hlinkClick r:id="rId9"/>
                        </a:rPr>
                        <a:t>Depuydt</a:t>
                      </a:r>
                      <a:endParaRPr lang="nl-BE" sz="1600" dirty="0">
                        <a:latin typeface="+mn-lt"/>
                      </a:endParaRP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10"/>
                        </a:rPr>
                        <a:t>Hilde </a:t>
                      </a:r>
                      <a:r>
                        <a:rPr lang="en-US" sz="1600" dirty="0" err="1">
                          <a:hlinkClick r:id="rId10"/>
                        </a:rPr>
                        <a:t>Bosmans</a:t>
                      </a:r>
                      <a:endParaRPr lang="nl-BE" sz="1600" dirty="0">
                        <a:latin typeface="+mn-lt"/>
                      </a:endParaRPr>
                    </a:p>
                  </a:txBody>
                  <a:tcPr marL="108159" marR="10815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>
                          <a:latin typeface="+mn-lt"/>
                          <a:ea typeface="Calibri"/>
                          <a:cs typeface="Times New Roman"/>
                        </a:rPr>
                        <a:t>Sevenois</a:t>
                      </a:r>
                      <a:r>
                        <a:rPr lang="nl-BE" sz="1600" dirty="0">
                          <a:latin typeface="+mn-lt"/>
                          <a:ea typeface="Calibri"/>
                          <a:cs typeface="Times New Roman"/>
                        </a:rPr>
                        <a:t> Matthijs</a:t>
                      </a: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>
                          <a:latin typeface="+mn-lt"/>
                          <a:ea typeface="Calibri"/>
                          <a:cs typeface="Times New Roman"/>
                        </a:rPr>
                        <a:t>student</a:t>
                      </a: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>
                          <a:latin typeface="+mn-lt"/>
                          <a:ea typeface="Calibri"/>
                          <a:cs typeface="Times New Roman"/>
                        </a:rPr>
                        <a:t>uzleuven</a:t>
                      </a:r>
                      <a:endParaRPr lang="nl-BE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1"/>
                        </a:rPr>
                        <a:t>Kristof </a:t>
                      </a:r>
                      <a:r>
                        <a:rPr lang="en-US" sz="1600" dirty="0" err="1">
                          <a:hlinkClick r:id="rId11"/>
                        </a:rPr>
                        <a:t>Baete</a:t>
                      </a:r>
                      <a:endParaRPr lang="nl-BE" sz="1600" dirty="0">
                        <a:latin typeface="+mn-lt"/>
                      </a:endParaRP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hlinkClick r:id="rId12"/>
                        </a:rPr>
                        <a:t>Wies</a:t>
                      </a:r>
                      <a:r>
                        <a:rPr lang="en-US" sz="1600" dirty="0">
                          <a:hlinkClick r:id="rId12"/>
                        </a:rPr>
                        <a:t> </a:t>
                      </a:r>
                      <a:r>
                        <a:rPr lang="en-US" sz="1600" dirty="0" err="1">
                          <a:hlinkClick r:id="rId12"/>
                        </a:rPr>
                        <a:t>Deckers</a:t>
                      </a:r>
                      <a:endParaRPr lang="nl-BE" sz="1600" dirty="0">
                        <a:latin typeface="+mn-lt"/>
                      </a:endParaRPr>
                    </a:p>
                  </a:txBody>
                  <a:tcPr marL="108159" marR="10815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>
                          <a:latin typeface="+mn-lt"/>
                          <a:ea typeface="Calibri"/>
                          <a:cs typeface="Times New Roman"/>
                        </a:rPr>
                        <a:t>Debouvere</a:t>
                      </a:r>
                      <a:r>
                        <a:rPr lang="nl-BE" sz="1600" dirty="0">
                          <a:latin typeface="+mn-lt"/>
                          <a:ea typeface="Calibri"/>
                          <a:cs typeface="Times New Roman"/>
                        </a:rPr>
                        <a:t> Senne</a:t>
                      </a: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>
                          <a:latin typeface="+mn-lt"/>
                          <a:ea typeface="Calibri"/>
                          <a:cs typeface="Times New Roman"/>
                        </a:rPr>
                        <a:t>student</a:t>
                      </a: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600" dirty="0" err="1">
                          <a:latin typeface="+mn-lt"/>
                          <a:ea typeface="Calibri"/>
                          <a:cs typeface="Times New Roman"/>
                        </a:rPr>
                        <a:t>controlatom</a:t>
                      </a:r>
                      <a:endParaRPr lang="nl-BE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3"/>
                        </a:rPr>
                        <a:t>Tom </a:t>
                      </a:r>
                      <a:r>
                        <a:rPr lang="en-US" sz="1600" dirty="0" err="1">
                          <a:hlinkClick r:id="rId13"/>
                        </a:rPr>
                        <a:t>Meylaers</a:t>
                      </a:r>
                      <a:endParaRPr lang="nl-BE" sz="1600" dirty="0">
                        <a:latin typeface="+mn-lt"/>
                      </a:endParaRPr>
                    </a:p>
                  </a:txBody>
                  <a:tcPr marL="52577" marR="52577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hlinkClick r:id="rId14"/>
                        </a:rPr>
                        <a:t>Sébastien</a:t>
                      </a:r>
                      <a:r>
                        <a:rPr lang="en-US" sz="1600" dirty="0">
                          <a:hlinkClick r:id="rId14"/>
                        </a:rPr>
                        <a:t> </a:t>
                      </a:r>
                      <a:r>
                        <a:rPr lang="en-US" sz="1600" dirty="0" err="1">
                          <a:hlinkClick r:id="rId14"/>
                        </a:rPr>
                        <a:t>Lichtherte</a:t>
                      </a:r>
                      <a:endParaRPr lang="nl-BE" sz="1600" dirty="0">
                        <a:latin typeface="+mn-lt"/>
                      </a:endParaRPr>
                    </a:p>
                  </a:txBody>
                  <a:tcPr marL="108159" marR="10815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33392B6-FD49-4C4F-A68F-53891817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5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23709385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07126" y="457201"/>
            <a:ext cx="10254162" cy="1123296"/>
          </a:xfrm>
        </p:spPr>
        <p:txBody>
          <a:bodyPr>
            <a:normAutofit/>
          </a:bodyPr>
          <a:lstStyle/>
          <a:p>
            <a:pPr algn="ctr"/>
            <a:r>
              <a:rPr lang="nl-BE" sz="6600" dirty="0" err="1" smtClean="0"/>
              <a:t>Renew</a:t>
            </a:r>
            <a:r>
              <a:rPr lang="nl-BE" sz="6600" dirty="0" smtClean="0"/>
              <a:t> </a:t>
            </a:r>
            <a:r>
              <a:rPr lang="nl-BE" sz="6600" dirty="0"/>
              <a:t>Website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96693" y="1824376"/>
            <a:ext cx="10254162" cy="354884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Set up mail feeds </a:t>
            </a:r>
          </a:p>
          <a:p>
            <a:r>
              <a:rPr lang="en-US" sz="3600" dirty="0"/>
              <a:t>Automated Membership management</a:t>
            </a:r>
          </a:p>
          <a:p>
            <a:r>
              <a:rPr lang="en-US" sz="3600" dirty="0"/>
              <a:t>Page with the different working groups active in BHPA</a:t>
            </a:r>
          </a:p>
          <a:p>
            <a:r>
              <a:rPr lang="en-US" sz="3600" dirty="0"/>
              <a:t>Repository with document better organized as compared to now separated in criteria set up by us: year of creation, RX, RT or NM, type of article,…</a:t>
            </a:r>
          </a:p>
          <a:p>
            <a:r>
              <a:rPr lang="en-US" sz="3600" dirty="0"/>
              <a:t>Make website GDPR compliant</a:t>
            </a:r>
          </a:p>
          <a:p>
            <a:r>
              <a:rPr lang="en-US" sz="3600" dirty="0"/>
              <a:t>Renew homepage</a:t>
            </a:r>
            <a:endParaRPr lang="nl-BE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3D7EEA9-FBA8-4EEA-9363-044DDD5D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6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8794185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634804" y="620688"/>
            <a:ext cx="2300057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Professional </a:t>
            </a:r>
            <a:r>
              <a:rPr lang="nl-BE" sz="1400" dirty="0" err="1"/>
              <a:t>matters</a:t>
            </a:r>
            <a:endParaRPr lang="nl-BE" sz="1400" dirty="0"/>
          </a:p>
        </p:txBody>
      </p:sp>
      <p:sp>
        <p:nvSpPr>
          <p:cNvPr id="8" name="Rechthoek 7"/>
          <p:cNvSpPr/>
          <p:nvPr/>
        </p:nvSpPr>
        <p:spPr>
          <a:xfrm>
            <a:off x="9726643" y="620688"/>
            <a:ext cx="220422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err="1"/>
              <a:t>Documents</a:t>
            </a:r>
            <a:endParaRPr lang="nl-BE" sz="1400" dirty="0"/>
          </a:p>
        </p:txBody>
      </p:sp>
      <p:sp>
        <p:nvSpPr>
          <p:cNvPr id="9" name="Rechthoek 8"/>
          <p:cNvSpPr/>
          <p:nvPr/>
        </p:nvSpPr>
        <p:spPr>
          <a:xfrm>
            <a:off x="2634805" y="1142962"/>
            <a:ext cx="2300055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Board</a:t>
            </a:r>
          </a:p>
          <a:p>
            <a:r>
              <a:rPr lang="nl-BE" sz="1400" dirty="0" err="1"/>
              <a:t>Legislation</a:t>
            </a:r>
            <a:endParaRPr lang="nl-BE" sz="1400" dirty="0"/>
          </a:p>
          <a:p>
            <a:r>
              <a:rPr lang="nl-BE" sz="1400" dirty="0" err="1"/>
              <a:t>Honorary</a:t>
            </a:r>
            <a:r>
              <a:rPr lang="nl-BE" sz="1400" dirty="0"/>
              <a:t> </a:t>
            </a:r>
            <a:r>
              <a:rPr lang="nl-BE" sz="1400" dirty="0" err="1"/>
              <a:t>Members</a:t>
            </a:r>
            <a:endParaRPr lang="nl-BE" sz="1400" dirty="0"/>
          </a:p>
          <a:p>
            <a:endParaRPr lang="nl-BE" sz="1400" dirty="0"/>
          </a:p>
          <a:p>
            <a:r>
              <a:rPr lang="nl-BE" sz="1400" dirty="0"/>
              <a:t>FANC</a:t>
            </a:r>
          </a:p>
          <a:p>
            <a:endParaRPr lang="nl-BE" sz="1400" dirty="0"/>
          </a:p>
        </p:txBody>
      </p:sp>
      <p:sp>
        <p:nvSpPr>
          <p:cNvPr id="10" name="Rechthoek 9"/>
          <p:cNvSpPr/>
          <p:nvPr/>
        </p:nvSpPr>
        <p:spPr>
          <a:xfrm>
            <a:off x="10397492" y="116632"/>
            <a:ext cx="1533370" cy="2880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1000" dirty="0" err="1">
                <a:solidFill>
                  <a:schemeClr val="tx1"/>
                </a:solidFill>
              </a:rPr>
              <a:t>Member</a:t>
            </a:r>
            <a:r>
              <a:rPr lang="nl-BE" sz="1000" dirty="0">
                <a:solidFill>
                  <a:schemeClr val="tx1"/>
                </a:solidFill>
              </a:rPr>
              <a:t> page</a:t>
            </a:r>
          </a:p>
        </p:txBody>
      </p:sp>
      <p:sp>
        <p:nvSpPr>
          <p:cNvPr id="11" name="Rechthoek 10"/>
          <p:cNvSpPr/>
          <p:nvPr/>
        </p:nvSpPr>
        <p:spPr>
          <a:xfrm>
            <a:off x="9019998" y="116632"/>
            <a:ext cx="1245864" cy="2880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1000" dirty="0">
                <a:solidFill>
                  <a:schemeClr val="tx1"/>
                </a:solidFill>
              </a:rPr>
              <a:t>Jobs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053513" y="1142962"/>
            <a:ext cx="22042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200" dirty="0"/>
              <a:t>Professional </a:t>
            </a:r>
            <a:r>
              <a:rPr lang="nl-BE" sz="1200" dirty="0" err="1"/>
              <a:t>matters</a:t>
            </a:r>
            <a:endParaRPr lang="nl-BE" sz="1200" dirty="0"/>
          </a:p>
          <a:p>
            <a:r>
              <a:rPr lang="nl-BE" sz="1200" dirty="0" err="1"/>
              <a:t>Radiology</a:t>
            </a:r>
            <a:endParaRPr lang="nl-BE" sz="1200" dirty="0"/>
          </a:p>
          <a:p>
            <a:r>
              <a:rPr lang="nl-BE" sz="1200" dirty="0"/>
              <a:t>RT-24</a:t>
            </a:r>
          </a:p>
          <a:p>
            <a:r>
              <a:rPr lang="nl-BE" sz="1200" dirty="0" err="1"/>
              <a:t>Nuclear</a:t>
            </a:r>
            <a:r>
              <a:rPr lang="nl-BE" sz="1200" dirty="0"/>
              <a:t> </a:t>
            </a:r>
            <a:r>
              <a:rPr lang="nl-BE" sz="1200" dirty="0" err="1"/>
              <a:t>medicine</a:t>
            </a:r>
            <a:endParaRPr lang="nl-BE" sz="1200" dirty="0"/>
          </a:p>
          <a:p>
            <a:r>
              <a:rPr lang="nl-BE" sz="1200" dirty="0" err="1"/>
              <a:t>Taskforce</a:t>
            </a:r>
            <a:r>
              <a:rPr lang="nl-BE" sz="1200" dirty="0"/>
              <a:t> New </a:t>
            </a:r>
            <a:r>
              <a:rPr lang="nl-BE" sz="1200" dirty="0" err="1"/>
              <a:t>Norms</a:t>
            </a:r>
            <a:endParaRPr lang="nl-BE" sz="1200" dirty="0"/>
          </a:p>
          <a:p>
            <a:r>
              <a:rPr lang="nl-BE" sz="1200" dirty="0"/>
              <a:t>NKI</a:t>
            </a:r>
          </a:p>
          <a:p>
            <a:endParaRPr lang="nl-BE" sz="1200" dirty="0"/>
          </a:p>
        </p:txBody>
      </p:sp>
      <p:sp>
        <p:nvSpPr>
          <p:cNvPr id="13" name="Rechthoek 12"/>
          <p:cNvSpPr/>
          <p:nvPr/>
        </p:nvSpPr>
        <p:spPr>
          <a:xfrm>
            <a:off x="7402249" y="1142962"/>
            <a:ext cx="22042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 err="1"/>
              <a:t>Nuclear</a:t>
            </a:r>
            <a:r>
              <a:rPr lang="nl-BE" sz="1400" dirty="0"/>
              <a:t> </a:t>
            </a:r>
            <a:r>
              <a:rPr lang="nl-BE" sz="1400" dirty="0" err="1"/>
              <a:t>medicine</a:t>
            </a:r>
            <a:endParaRPr lang="nl-BE" sz="1400" dirty="0"/>
          </a:p>
          <a:p>
            <a:r>
              <a:rPr lang="nl-BE" sz="1400" dirty="0" err="1"/>
              <a:t>Radiology</a:t>
            </a:r>
            <a:endParaRPr lang="nl-BE" sz="1400" dirty="0"/>
          </a:p>
          <a:p>
            <a:r>
              <a:rPr lang="nl-BE" sz="1400" dirty="0" err="1"/>
              <a:t>Radiotherapy</a:t>
            </a:r>
            <a:endParaRPr lang="nl-BE" sz="1400" dirty="0"/>
          </a:p>
          <a:p>
            <a:endParaRPr lang="nl-BE" sz="1400" dirty="0"/>
          </a:p>
          <a:p>
            <a:r>
              <a:rPr lang="nl-BE" sz="1400" dirty="0" err="1"/>
              <a:t>Become</a:t>
            </a:r>
            <a:r>
              <a:rPr lang="nl-BE" sz="1400" dirty="0"/>
              <a:t> </a:t>
            </a:r>
            <a:r>
              <a:rPr lang="nl-BE" sz="1400" dirty="0" err="1"/>
              <a:t>Member</a:t>
            </a:r>
            <a:endParaRPr lang="nl-BE" sz="1400" dirty="0"/>
          </a:p>
        </p:txBody>
      </p:sp>
      <p:sp>
        <p:nvSpPr>
          <p:cNvPr id="15" name="Rechthoek 14"/>
          <p:cNvSpPr/>
          <p:nvPr/>
        </p:nvSpPr>
        <p:spPr>
          <a:xfrm>
            <a:off x="9726643" y="1142962"/>
            <a:ext cx="22042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 err="1"/>
              <a:t>Nuclear</a:t>
            </a:r>
            <a:r>
              <a:rPr lang="nl-BE" sz="1400" dirty="0"/>
              <a:t> </a:t>
            </a:r>
            <a:r>
              <a:rPr lang="nl-BE" sz="1400" dirty="0" err="1"/>
              <a:t>medicine</a:t>
            </a:r>
            <a:endParaRPr lang="nl-BE" sz="1400" dirty="0"/>
          </a:p>
          <a:p>
            <a:r>
              <a:rPr lang="nl-BE" sz="1400" dirty="0" err="1"/>
              <a:t>Radiology</a:t>
            </a:r>
            <a:endParaRPr lang="nl-BE" sz="1400" dirty="0"/>
          </a:p>
          <a:p>
            <a:r>
              <a:rPr lang="nl-BE" sz="1400" dirty="0" err="1"/>
              <a:t>Radiotherapy</a:t>
            </a:r>
            <a:endParaRPr lang="nl-BE" sz="1400" dirty="0"/>
          </a:p>
          <a:p>
            <a:endParaRPr lang="nl-BE" sz="1400" dirty="0"/>
          </a:p>
          <a:p>
            <a:r>
              <a:rPr lang="nl-BE" sz="1400" dirty="0"/>
              <a:t>Links</a:t>
            </a:r>
          </a:p>
          <a:p>
            <a:endParaRPr lang="nl-BE" sz="1400" dirty="0"/>
          </a:p>
        </p:txBody>
      </p:sp>
      <p:sp>
        <p:nvSpPr>
          <p:cNvPr id="16" name="Rechthoek 15"/>
          <p:cNvSpPr/>
          <p:nvPr/>
        </p:nvSpPr>
        <p:spPr>
          <a:xfrm>
            <a:off x="7330752" y="116632"/>
            <a:ext cx="1533370" cy="2880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1000" dirty="0">
                <a:solidFill>
                  <a:schemeClr val="tx1"/>
                </a:solidFill>
              </a:rPr>
              <a:t>Symposium</a:t>
            </a:r>
          </a:p>
        </p:txBody>
      </p:sp>
      <p:sp>
        <p:nvSpPr>
          <p:cNvPr id="17" name="Rechthoek 16"/>
          <p:cNvSpPr/>
          <p:nvPr/>
        </p:nvSpPr>
        <p:spPr>
          <a:xfrm>
            <a:off x="5053513" y="620688"/>
            <a:ext cx="220422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err="1"/>
              <a:t>Working</a:t>
            </a:r>
            <a:r>
              <a:rPr lang="nl-BE" sz="1400" dirty="0"/>
              <a:t> </a:t>
            </a:r>
            <a:r>
              <a:rPr lang="nl-BE" sz="1400" dirty="0" err="1"/>
              <a:t>groups</a:t>
            </a:r>
            <a:endParaRPr lang="nl-BE" sz="1400" dirty="0"/>
          </a:p>
        </p:txBody>
      </p:sp>
      <p:sp>
        <p:nvSpPr>
          <p:cNvPr id="18" name="Rechthoek 17"/>
          <p:cNvSpPr/>
          <p:nvPr/>
        </p:nvSpPr>
        <p:spPr>
          <a:xfrm>
            <a:off x="7402249" y="620688"/>
            <a:ext cx="220422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MPE</a:t>
            </a:r>
            <a:r>
              <a:rPr lang="nl-BE" sz="1400" b="1" dirty="0"/>
              <a:t> </a:t>
            </a:r>
            <a:r>
              <a:rPr lang="nl-BE" sz="1400" dirty="0"/>
              <a:t>in</a:t>
            </a:r>
            <a:r>
              <a:rPr lang="nl-BE" sz="1400" b="1" dirty="0"/>
              <a:t> </a:t>
            </a:r>
            <a:r>
              <a:rPr lang="nl-BE" sz="1400" dirty="0" err="1"/>
              <a:t>Belgium</a:t>
            </a:r>
            <a:endParaRPr lang="nl-BE" sz="1400" dirty="0"/>
          </a:p>
        </p:txBody>
      </p:sp>
      <p:sp>
        <p:nvSpPr>
          <p:cNvPr id="19" name="Rechthoek 18"/>
          <p:cNvSpPr/>
          <p:nvPr/>
        </p:nvSpPr>
        <p:spPr>
          <a:xfrm>
            <a:off x="2634804" y="2538013"/>
            <a:ext cx="929605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latin typeface="Arial Narrow" pitchFamily="34" charset="0"/>
              </a:rPr>
              <a:t>Mission statement:</a:t>
            </a:r>
          </a:p>
          <a:p>
            <a:endParaRPr lang="en-US" sz="1200" b="1" dirty="0">
              <a:latin typeface="Arial Narrow" pitchFamily="34" charset="0"/>
            </a:endParaRPr>
          </a:p>
          <a:p>
            <a:r>
              <a:rPr lang="en-US" sz="1200" b="1" dirty="0">
                <a:latin typeface="Arial Narrow" pitchFamily="34" charset="0"/>
              </a:rPr>
              <a:t>Bring together Belgian Medical Physicists to share and improve the knowledge for the benefit of patients</a:t>
            </a:r>
          </a:p>
        </p:txBody>
      </p:sp>
      <p:sp>
        <p:nvSpPr>
          <p:cNvPr id="20" name="Rechthoek 19"/>
          <p:cNvSpPr/>
          <p:nvPr/>
        </p:nvSpPr>
        <p:spPr>
          <a:xfrm>
            <a:off x="5701545" y="4460432"/>
            <a:ext cx="53667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itchFamily="34" charset="0"/>
              </a:rPr>
              <a:t>News:</a:t>
            </a:r>
          </a:p>
          <a:p>
            <a:endParaRPr lang="en-US" sz="1200" b="1" dirty="0">
              <a:latin typeface="Arial Narrow" pitchFamily="34" charset="0"/>
            </a:endParaRPr>
          </a:p>
          <a:p>
            <a:r>
              <a:rPr lang="en-US" sz="1200" b="1" dirty="0">
                <a:latin typeface="Arial Narrow" pitchFamily="34" charset="0"/>
              </a:rPr>
              <a:t>Highlight 2</a:t>
            </a:r>
          </a:p>
          <a:p>
            <a:endParaRPr lang="en-US" sz="12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9914" b="4103"/>
          <a:stretch>
            <a:fillRect/>
          </a:stretch>
        </p:blipFill>
        <p:spPr bwMode="auto">
          <a:xfrm>
            <a:off x="10148958" y="3483849"/>
            <a:ext cx="1494398" cy="37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80" y="135080"/>
            <a:ext cx="2261089" cy="12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hthoek 23"/>
          <p:cNvSpPr/>
          <p:nvPr/>
        </p:nvSpPr>
        <p:spPr>
          <a:xfrm>
            <a:off x="526422" y="4433045"/>
            <a:ext cx="450427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Medical Physicists</a:t>
            </a:r>
          </a:p>
          <a:p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200" baseline="0" dirty="0">
                <a:solidFill>
                  <a:schemeClr val="tx1"/>
                </a:solidFill>
              </a:rPr>
              <a:t>The clinical physicist is a medical specialist with a</a:t>
            </a:r>
            <a:r>
              <a:rPr lang="en-US" sz="1200" dirty="0">
                <a:solidFill>
                  <a:schemeClr val="tx1"/>
                </a:solidFill>
              </a:rPr>
              <a:t> good understanding of</a:t>
            </a:r>
            <a:r>
              <a:rPr lang="en-US" sz="1200" baseline="0" dirty="0">
                <a:solidFill>
                  <a:schemeClr val="tx1"/>
                </a:solidFill>
              </a:rPr>
              <a:t> physical principles. The clinical physicist ensures that new and existing medical equipment and techniques are applied safely and responsibly to optimize the diagnosis and treatment of patients.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aseline="0" dirty="0">
                <a:solidFill>
                  <a:schemeClr val="tx1"/>
                </a:solidFill>
              </a:rPr>
              <a:t>An extensive profile of the clinical physicist can be found here.</a:t>
            </a:r>
          </a:p>
          <a:p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2258"/>
          <a:stretch>
            <a:fillRect/>
          </a:stretch>
        </p:blipFill>
        <p:spPr bwMode="auto">
          <a:xfrm>
            <a:off x="5558368" y="4748460"/>
            <a:ext cx="5558467" cy="126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b="78024"/>
          <a:stretch>
            <a:fillRect/>
          </a:stretch>
        </p:blipFill>
        <p:spPr bwMode="auto">
          <a:xfrm>
            <a:off x="526420" y="3429000"/>
            <a:ext cx="1180635" cy="40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t="23974" b="62041"/>
          <a:stretch>
            <a:fillRect/>
          </a:stretch>
        </p:blipFill>
        <p:spPr bwMode="auto">
          <a:xfrm>
            <a:off x="2922313" y="3458991"/>
            <a:ext cx="1494399" cy="33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t="39957" b="44060"/>
          <a:stretch>
            <a:fillRect/>
          </a:stretch>
        </p:blipFill>
        <p:spPr bwMode="auto">
          <a:xfrm>
            <a:off x="5509874" y="3429004"/>
            <a:ext cx="1494398" cy="37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 t="55940" b="20086"/>
          <a:stretch>
            <a:fillRect/>
          </a:stretch>
        </p:blipFill>
        <p:spPr bwMode="auto">
          <a:xfrm>
            <a:off x="8097438" y="3414043"/>
            <a:ext cx="1180636" cy="4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hthoek 32"/>
          <p:cNvSpPr/>
          <p:nvPr/>
        </p:nvSpPr>
        <p:spPr>
          <a:xfrm>
            <a:off x="5605710" y="116632"/>
            <a:ext cx="1533370" cy="2880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1000" dirty="0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07B0AE8-F1F2-49C5-BAAB-D34BF6B9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7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264725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/>
        </p:nvSpPr>
        <p:spPr>
          <a:xfrm>
            <a:off x="5701545" y="851677"/>
            <a:ext cx="53667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itchFamily="34" charset="0"/>
              </a:rPr>
              <a:t>News:</a:t>
            </a:r>
          </a:p>
          <a:p>
            <a:endParaRPr lang="en-US" sz="1200" b="1" dirty="0">
              <a:latin typeface="Arial Narrow" pitchFamily="34" charset="0"/>
            </a:endParaRPr>
          </a:p>
          <a:p>
            <a:r>
              <a:rPr lang="en-US" sz="1200" b="1" dirty="0">
                <a:latin typeface="Arial Narrow" pitchFamily="34" charset="0"/>
              </a:rPr>
              <a:t>Highlight 2</a:t>
            </a:r>
          </a:p>
          <a:p>
            <a:endParaRPr lang="en-US" sz="12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9914" b="4103"/>
          <a:stretch>
            <a:fillRect/>
          </a:stretch>
        </p:blipFill>
        <p:spPr bwMode="auto">
          <a:xfrm>
            <a:off x="10148958" y="258449"/>
            <a:ext cx="1494398" cy="37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hthoek 23"/>
          <p:cNvSpPr/>
          <p:nvPr/>
        </p:nvSpPr>
        <p:spPr>
          <a:xfrm>
            <a:off x="526422" y="836713"/>
            <a:ext cx="450427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Medical Physicists</a:t>
            </a:r>
          </a:p>
          <a:p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200" baseline="0" dirty="0">
                <a:solidFill>
                  <a:schemeClr val="tx1"/>
                </a:solidFill>
              </a:rPr>
              <a:t>The clinical physicist is a medical specialist with a</a:t>
            </a:r>
            <a:r>
              <a:rPr lang="en-US" sz="1200" dirty="0">
                <a:solidFill>
                  <a:schemeClr val="tx1"/>
                </a:solidFill>
              </a:rPr>
              <a:t> good understanding of</a:t>
            </a:r>
            <a:r>
              <a:rPr lang="en-US" sz="1200" baseline="0" dirty="0">
                <a:solidFill>
                  <a:schemeClr val="tx1"/>
                </a:solidFill>
              </a:rPr>
              <a:t> physical principles. The clinical physicist ensures that new and existing medical equipment and techniques are applied safely and responsibly to optimize the diagnosis and treatment of patients. 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aseline="0" dirty="0">
                <a:solidFill>
                  <a:schemeClr val="tx1"/>
                </a:solidFill>
              </a:rPr>
              <a:t>An extensive profile of the clinical physicist can be found here.</a:t>
            </a:r>
          </a:p>
          <a:p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12258"/>
          <a:stretch>
            <a:fillRect/>
          </a:stretch>
        </p:blipFill>
        <p:spPr bwMode="auto">
          <a:xfrm>
            <a:off x="5558368" y="1139705"/>
            <a:ext cx="5558467" cy="126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r="11123" b="2192"/>
          <a:stretch>
            <a:fillRect/>
          </a:stretch>
        </p:blipFill>
        <p:spPr bwMode="auto">
          <a:xfrm>
            <a:off x="5678067" y="2410458"/>
            <a:ext cx="5270961" cy="12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b="78024"/>
          <a:stretch>
            <a:fillRect/>
          </a:stretch>
        </p:blipFill>
        <p:spPr bwMode="auto">
          <a:xfrm>
            <a:off x="526420" y="203601"/>
            <a:ext cx="1180635" cy="40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t="23974" b="62041"/>
          <a:stretch>
            <a:fillRect/>
          </a:stretch>
        </p:blipFill>
        <p:spPr bwMode="auto">
          <a:xfrm>
            <a:off x="2922313" y="233592"/>
            <a:ext cx="1494399" cy="33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t="39957" b="44060"/>
          <a:stretch>
            <a:fillRect/>
          </a:stretch>
        </p:blipFill>
        <p:spPr bwMode="auto">
          <a:xfrm>
            <a:off x="5509874" y="203602"/>
            <a:ext cx="1494398" cy="37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 t="55940" b="20086"/>
          <a:stretch>
            <a:fillRect/>
          </a:stretch>
        </p:blipFill>
        <p:spPr bwMode="auto">
          <a:xfrm>
            <a:off x="8097438" y="188641"/>
            <a:ext cx="1180636" cy="4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hthoek 24"/>
          <p:cNvSpPr/>
          <p:nvPr/>
        </p:nvSpPr>
        <p:spPr>
          <a:xfrm>
            <a:off x="9439135" y="4149117"/>
            <a:ext cx="191671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Narrow" pitchFamily="34" charset="0"/>
              </a:rPr>
              <a:t>Social Media</a:t>
            </a:r>
          </a:p>
          <a:p>
            <a:endParaRPr lang="en-US" sz="1200" b="1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1067" y="4458816"/>
            <a:ext cx="1901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hthoek 27"/>
          <p:cNvSpPr/>
          <p:nvPr/>
        </p:nvSpPr>
        <p:spPr>
          <a:xfrm>
            <a:off x="5701547" y="3861048"/>
            <a:ext cx="258756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Who is who</a:t>
            </a:r>
          </a:p>
          <a:p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EFOMP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BESTRO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NVKF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VVRO</a:t>
            </a:r>
          </a:p>
          <a:p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7330752" y="116632"/>
            <a:ext cx="1533370" cy="2880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1000" dirty="0">
                <a:solidFill>
                  <a:schemeClr val="tx1"/>
                </a:solidFill>
              </a:rPr>
              <a:t>Symposium</a:t>
            </a:r>
          </a:p>
        </p:txBody>
      </p:sp>
      <p:sp>
        <p:nvSpPr>
          <p:cNvPr id="34" name="Rechthoek 33"/>
          <p:cNvSpPr/>
          <p:nvPr/>
        </p:nvSpPr>
        <p:spPr>
          <a:xfrm>
            <a:off x="526422" y="4437116"/>
            <a:ext cx="45042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Reference laboratories</a:t>
            </a:r>
          </a:p>
          <a:p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VSL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PTW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SCK</a:t>
            </a:r>
          </a:p>
        </p:txBody>
      </p:sp>
      <p:sp>
        <p:nvSpPr>
          <p:cNvPr id="35" name="Rechthoek 34"/>
          <p:cNvSpPr/>
          <p:nvPr/>
        </p:nvSpPr>
        <p:spPr>
          <a:xfrm>
            <a:off x="526422" y="3356996"/>
            <a:ext cx="45042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Who is who in Belgium</a:t>
            </a:r>
          </a:p>
          <a:p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Are you looking for a MPE in </a:t>
            </a:r>
            <a:r>
              <a:rPr lang="en-US" sz="1200" b="1" dirty="0" err="1">
                <a:solidFill>
                  <a:schemeClr val="tx1"/>
                </a:solidFill>
                <a:latin typeface="Arial Narrow" pitchFamily="34" charset="0"/>
              </a:rPr>
              <a:t>belgium</a:t>
            </a:r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         click here</a:t>
            </a:r>
          </a:p>
          <a:p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7139080" y="4221092"/>
            <a:ext cx="934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AFITER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VMBV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IAEA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AAPM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 Narrow" pitchFamily="34" charset="0"/>
              </a:rPr>
              <a:t>IOMP</a:t>
            </a:r>
            <a:endParaRPr lang="nl-BE" sz="1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BBC05BA-6318-4CC8-A91E-2DDB33FC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8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39226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764706"/>
            <a:ext cx="12169775" cy="5105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nl-B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nl-BE" sz="4000" dirty="0" smtClean="0"/>
              <a:t>We </a:t>
            </a:r>
            <a:r>
              <a:rPr lang="nl-BE" sz="4000" dirty="0" err="1"/>
              <a:t>need</a:t>
            </a:r>
            <a:r>
              <a:rPr lang="nl-BE" sz="4000" dirty="0"/>
              <a:t> bèta testers</a:t>
            </a:r>
          </a:p>
          <a:p>
            <a:pPr marL="0" indent="0" algn="ctr">
              <a:buNone/>
            </a:pPr>
            <a:r>
              <a:rPr lang="nl-BE" sz="4000" dirty="0" err="1"/>
              <a:t>Who</a:t>
            </a:r>
            <a:r>
              <a:rPr lang="nl-BE" sz="4000" dirty="0"/>
              <a:t> wants </a:t>
            </a:r>
            <a:r>
              <a:rPr lang="nl-BE" sz="4000" dirty="0" err="1"/>
              <a:t>to</a:t>
            </a:r>
            <a:r>
              <a:rPr lang="nl-BE" sz="4000" dirty="0"/>
              <a:t> help?</a:t>
            </a:r>
          </a:p>
          <a:p>
            <a:pPr marL="0" indent="0">
              <a:buNone/>
            </a:pP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19320BE-598F-40FA-9937-9C1A8A67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23E2-CD5C-4F67-9965-E2B1D3B6C5EA}" type="slidenum">
              <a:rPr lang="nl-NL" altLang="fr-FR" smtClean="0"/>
              <a:pPr/>
              <a:t>9</a:t>
            </a:fld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31144259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D423E989EAA4EB3B51FCBD6DC046A" ma:contentTypeVersion="13" ma:contentTypeDescription="Create a new document." ma:contentTypeScope="" ma:versionID="08296ae94376e9881c95bff88e2de962">
  <xsd:schema xmlns:xsd="http://www.w3.org/2001/XMLSchema" xmlns:xs="http://www.w3.org/2001/XMLSchema" xmlns:p="http://schemas.microsoft.com/office/2006/metadata/properties" xmlns:ns3="a24773ad-eadf-4d98-9445-73e1ada1230f" xmlns:ns4="ca1a2d68-33e6-43c2-988b-2777f1e91f9b" targetNamespace="http://schemas.microsoft.com/office/2006/metadata/properties" ma:root="true" ma:fieldsID="a5ad8570878e8bb71ec0984006035466" ns3:_="" ns4:_="">
    <xsd:import namespace="a24773ad-eadf-4d98-9445-73e1ada1230f"/>
    <xsd:import namespace="ca1a2d68-33e6-43c2-988b-2777f1e91f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773ad-eadf-4d98-9445-73e1ada123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a2d68-33e6-43c2-988b-2777f1e91f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F05FF1-24A6-415A-9BF1-B7D1951BD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4773ad-eadf-4d98-9445-73e1ada1230f"/>
    <ds:schemaRef ds:uri="ca1a2d68-33e6-43c2-988b-2777f1e91f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5F8685-5C85-4478-9057-B167A12FE8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6ED16-2B5F-41F6-8273-76E79F1630ED}">
  <ds:schemaRefs>
    <ds:schemaRef ds:uri="a24773ad-eadf-4d98-9445-73e1ada1230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ca1a2d68-33e6-43c2-988b-2777f1e91f9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1610</Words>
  <Application>Microsoft Office PowerPoint</Application>
  <PresentationFormat>Aangepast</PresentationFormat>
  <Paragraphs>657</Paragraphs>
  <Slides>43</Slides>
  <Notes>25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4" baseType="lpstr">
      <vt:lpstr>Office-thema</vt:lpstr>
      <vt:lpstr>BVZF Algemene Vergadering 2020 SBPH Assemblée Générale 2020</vt:lpstr>
      <vt:lpstr>PowerPoint-presentatie</vt:lpstr>
      <vt:lpstr>PowerPoint-presentatie</vt:lpstr>
      <vt:lpstr>Members to be voted  </vt:lpstr>
      <vt:lpstr>PowerPoint-presentatie</vt:lpstr>
      <vt:lpstr>Renew Website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Professional Matters</vt:lpstr>
      <vt:lpstr>Nuclear Medicine</vt:lpstr>
      <vt:lpstr>BHPA NM Workgroup 19</vt:lpstr>
      <vt:lpstr>RadiologY</vt:lpstr>
      <vt:lpstr>Working group radiology</vt:lpstr>
      <vt:lpstr>Working group radiology</vt:lpstr>
      <vt:lpstr>EFOMP</vt:lpstr>
      <vt:lpstr>PowerPoint-presentatie</vt:lpstr>
      <vt:lpstr>EFOMP,  annual meeting  in Poland, Sept 2019</vt:lpstr>
      <vt:lpstr>Activities</vt:lpstr>
      <vt:lpstr>WG in the EFOMP / science committee</vt:lpstr>
      <vt:lpstr>Radiotherapy (RT-24)</vt:lpstr>
      <vt:lpstr>RT-24</vt:lpstr>
      <vt:lpstr>Taskforce New Norms</vt:lpstr>
      <vt:lpstr>NCS</vt:lpstr>
      <vt:lpstr>Current subcommittees </vt:lpstr>
      <vt:lpstr>Current subcommittees </vt:lpstr>
      <vt:lpstr>PowerPoint-presentatie</vt:lpstr>
      <vt:lpstr>Symposia in the future </vt:lpstr>
      <vt:lpstr>PowerPoint-presentatie</vt:lpstr>
      <vt:lpstr>Professional union</vt:lpstr>
      <vt:lpstr>PowerPoint-presentatie</vt:lpstr>
      <vt:lpstr>BHPA Board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BVZF Algemene Vergadering 2008  SBPH Assemblée Générale 2008</dc:title>
  <dc:creator>MICHEL Odile</dc:creator>
  <cp:lastModifiedBy>Jan</cp:lastModifiedBy>
  <cp:revision>277</cp:revision>
  <cp:lastPrinted>1601-01-01T00:00:00Z</cp:lastPrinted>
  <dcterms:created xsi:type="dcterms:W3CDTF">1601-01-01T00:00:00Z</dcterms:created>
  <dcterms:modified xsi:type="dcterms:W3CDTF">2020-02-07T12:19:37Z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0x010100D14D423E989EAA4EB3B51FCBD6DC046A</vt:lpwstr>
  </property>
</Properties>
</file>