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4485" r:id="rId4"/>
  </p:sldMasterIdLst>
  <p:notesMasterIdLst>
    <p:notesMasterId r:id="rId42"/>
  </p:notesMasterIdLst>
  <p:sldIdLst>
    <p:sldId id="256" r:id="rId5"/>
    <p:sldId id="455" r:id="rId6"/>
    <p:sldId id="454" r:id="rId7"/>
    <p:sldId id="453" r:id="rId8"/>
    <p:sldId id="456" r:id="rId9"/>
    <p:sldId id="483" r:id="rId10"/>
    <p:sldId id="377" r:id="rId11"/>
    <p:sldId id="457" r:id="rId12"/>
    <p:sldId id="458" r:id="rId13"/>
    <p:sldId id="459" r:id="rId14"/>
    <p:sldId id="472" r:id="rId15"/>
    <p:sldId id="460" r:id="rId16"/>
    <p:sldId id="452" r:id="rId17"/>
    <p:sldId id="473" r:id="rId18"/>
    <p:sldId id="463" r:id="rId19"/>
    <p:sldId id="439" r:id="rId20"/>
    <p:sldId id="440" r:id="rId21"/>
    <p:sldId id="474" r:id="rId22"/>
    <p:sldId id="464" r:id="rId23"/>
    <p:sldId id="413" r:id="rId24"/>
    <p:sldId id="475" r:id="rId25"/>
    <p:sldId id="465" r:id="rId26"/>
    <p:sldId id="461" r:id="rId27"/>
    <p:sldId id="462" r:id="rId28"/>
    <p:sldId id="478" r:id="rId29"/>
    <p:sldId id="476" r:id="rId30"/>
    <p:sldId id="466" r:id="rId31"/>
    <p:sldId id="482" r:id="rId32"/>
    <p:sldId id="467" r:id="rId33"/>
    <p:sldId id="469" r:id="rId34"/>
    <p:sldId id="485" r:id="rId35"/>
    <p:sldId id="470" r:id="rId36"/>
    <p:sldId id="479" r:id="rId37"/>
    <p:sldId id="480" r:id="rId38"/>
    <p:sldId id="477" r:id="rId39"/>
    <p:sldId id="484" r:id="rId40"/>
    <p:sldId id="283" r:id="rId41"/>
  </p:sldIdLst>
  <p:sldSz cx="12169775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CG Times" pitchFamily="16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CG Times" pitchFamily="16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CG Times" pitchFamily="16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CG Times" pitchFamily="16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CG Times" pitchFamily="1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CG Times" pitchFamily="1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CG Times" pitchFamily="1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CG Times" pitchFamily="1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CG Times" pitchFamily="1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02FEC6-1A20-47A6-B62B-CD717B09BA5D}" v="1" dt="2020-02-06T08:02:55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2" autoAdjust="0"/>
    <p:restoredTop sz="94221" autoAdjust="0"/>
  </p:normalViewPr>
  <p:slideViewPr>
    <p:cSldViewPr>
      <p:cViewPr varScale="1">
        <p:scale>
          <a:sx n="121" d="100"/>
          <a:sy n="121" d="100"/>
        </p:scale>
        <p:origin x="-678" y="-102"/>
      </p:cViewPr>
      <p:guideLst>
        <p:guide orient="horz" pos="2160"/>
        <p:guide pos="3407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l-BE" altLang="fr-FR"/>
          </a:p>
        </p:txBody>
      </p:sp>
      <p:sp>
        <p:nvSpPr>
          <p:cNvPr id="5837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l-BE" altLang="fr-FR"/>
          </a:p>
        </p:txBody>
      </p:sp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l-BE" altLang="fr-FR"/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l-BE" altLang="fr-FR"/>
          </a:p>
        </p:txBody>
      </p:sp>
      <p:sp>
        <p:nvSpPr>
          <p:cNvPr id="5837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2113" y="687388"/>
            <a:ext cx="6070600" cy="3422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6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BE" noProof="0"/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l-BE" altLang="fr-FR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107C9715-91DA-400F-89B6-BA8696B98300}" type="slidenum">
              <a:rPr lang="es-ES" altLang="fr-FR"/>
              <a:pPr/>
              <a:t>‹nr.›</a:t>
            </a:fld>
            <a:endParaRPr lang="es-ES" altLang="fr-FR"/>
          </a:p>
        </p:txBody>
      </p:sp>
    </p:spTree>
    <p:extLst>
      <p:ext uri="{BB962C8B-B14F-4D97-AF65-F5344CB8AC3E}">
        <p14:creationId xmlns="" xmlns:p14="http://schemas.microsoft.com/office/powerpoint/2010/main" val="3310643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63CE407-A6B7-4EC7-87AC-C5237F25F8CF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2A78A2-4C37-4B5C-8962-18FA04A9BD7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s-ES" altLang="fr-FR" b="0"/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D3438CE-95CB-43A4-9EB7-90CAEA61A95A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s-ES" altLang="fr-FR" b="0"/>
          </a:p>
        </p:txBody>
      </p:sp>
      <p:sp>
        <p:nvSpPr>
          <p:cNvPr id="5939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85788" y="796925"/>
            <a:ext cx="5686425" cy="3205163"/>
          </a:xfrm>
          <a:solidFill>
            <a:srgbClr val="FFFFFF"/>
          </a:solidFill>
          <a:ln/>
        </p:spPr>
      </p:sp>
      <p:sp>
        <p:nvSpPr>
          <p:cNvPr id="593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3752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41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130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41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130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A42BBD8-7550-4A87-9845-27B7B3B7B50E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C8394C7-43CB-4BC7-A134-E3F2701A6032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s-ES" altLang="fr-FR" b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5693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4EE536-CF22-4B17-830E-5BC18E329344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90C7C3C-35E3-4339-AFAD-5B1C0E4D3F65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s-ES" altLang="fr-FR" b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584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41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130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DE13F5-297F-418C-BAFC-871BF9FFBD45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FB22275-6933-4DA4-A3C0-F4916BDF6716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s-ES" altLang="fr-FR" b="0"/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391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4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130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130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8F53FB-C650-457A-AE72-C5D8D4684D9C}" type="slidenum">
              <a:rPr lang="es-ES" altLang="fr-FR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s-ES" altLang="fr-FR"/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D5FCF69-679D-460F-B504-D41F1055FD59}" type="slidenum">
              <a:rPr lang="es-ES" altLang="fr-FR">
                <a:ea typeface="ＭＳ Ｐゴシック" pitchFamily="34" charset="-128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23</a:t>
            </a:fld>
            <a:endParaRPr lang="es-ES" altLang="fr-FR">
              <a:ea typeface="ＭＳ Ｐゴシック" pitchFamily="34" charset="-128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712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D2723F-367B-4484-B689-D402CAB4D997}" type="slidenum">
              <a:rPr lang="es-ES" altLang="fr-FR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s-ES" altLang="fr-FR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67BC24A-8FBD-4BC3-9569-8BB9C4D4A9CD}" type="slidenum">
              <a:rPr lang="es-ES" altLang="fr-FR">
                <a:ea typeface="ＭＳ Ｐゴシック" pitchFamily="34" charset="-128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24</a:t>
            </a:fld>
            <a:endParaRPr lang="es-ES" altLang="fr-FR">
              <a:ea typeface="ＭＳ Ｐゴシック" pitchFamily="34" charset="-128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7592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D2723F-367B-4484-B689-D402CAB4D997}" type="slidenum">
              <a:rPr lang="es-ES" altLang="fr-FR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s-ES" altLang="fr-FR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67BC24A-8FBD-4BC3-9569-8BB9C4D4A9CD}" type="slidenum">
              <a:rPr lang="es-ES" altLang="fr-FR">
                <a:ea typeface="ＭＳ Ｐゴシック" pitchFamily="34" charset="-128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25</a:t>
            </a:fld>
            <a:endParaRPr lang="es-ES" altLang="fr-FR">
              <a:ea typeface="ＭＳ Ｐゴシック" pitchFamily="34" charset="-128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75922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41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1308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DE13F5-297F-418C-BAFC-871BF9FFBD45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FB22275-6933-4DA4-A3C0-F4916BDF6716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s-ES" altLang="fr-FR" b="0"/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3916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DE13F5-297F-418C-BAFC-871BF9FFBD45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FB22275-6933-4DA4-A3C0-F4916BDF6716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s-ES" altLang="fr-FR" b="0"/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3916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DE13F5-297F-418C-BAFC-871BF9FFBD45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FB22275-6933-4DA4-A3C0-F4916BDF6716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s-ES" altLang="fr-FR" b="0"/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3916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41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41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E3DF3B-DC69-4F61-BE25-7E152D21E689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1013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FFECE28-2BCB-4A13-B74E-F8694F62BFBE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s-ES" altLang="fr-FR" b="0"/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214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4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41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CB9BA-8980-41F5-B9C1-3F44205A5F40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B1EA31-B46F-4331-BC6B-805323656004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s-ES" altLang="fr-FR" b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130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F122E9-4D95-4DCA-8EB6-CF16C3789724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49D9CE5-577A-4611-AE35-07645E5AC185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s-ES" altLang="fr-FR" b="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843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BA0C353-BCFD-46C3-89E5-5CE221061585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97FDF17-A5AF-4A28-A306-419742974327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s-ES" altLang="fr-FR" b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0790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0098CA-3E20-4EF5-BBC5-7C26CBA3A4E9}" type="slidenum">
              <a:rPr lang="es-ES" altLang="fr-FR"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s-ES" altLang="fr-FR">
              <a:ea typeface="ＭＳ Ｐゴシック" panose="020B0600070205080204" pitchFamily="34" charset="-128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76F0185-728B-4C25-8670-3280D6DEE26B}" type="slidenum">
              <a:rPr lang="es-ES" altLang="fr-FR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s-ES" altLang="fr-FR" b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87388"/>
            <a:ext cx="6076950" cy="3425825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fr-F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547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2733" y="2130433"/>
            <a:ext cx="10344309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5007-D3E3-408A-B01F-8EEA7BA052C1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196D-DD5A-4F3A-A9F6-5744DA92347D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928091" y="274639"/>
            <a:ext cx="3080474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4555" y="274639"/>
            <a:ext cx="9040707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9B59-9DB1-4AC9-B301-93CDE6236370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7CB-FD54-4DA1-AD6D-EA9AA33DBAB0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328" y="4406908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94B5-07D5-49F3-B53D-928D0F5DF97A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550" y="1600204"/>
            <a:ext cx="60595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946913" y="1600204"/>
            <a:ext cx="60616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E569-B3DD-4855-B926-6006305593E2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494" y="274638"/>
            <a:ext cx="109527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8490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8490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82082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82082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DD38-E369-4365-B63A-9D189EC3A8E7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1D9-221F-4375-AC4D-4B2692A057D0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10C-058E-4834-A34E-B0CD1609DD94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493" y="273050"/>
            <a:ext cx="40037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493" y="1435102"/>
            <a:ext cx="40037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46AC-0B54-4286-ADA3-10442E159008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5363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5363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5363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302A-7E51-40CF-B231-7D54BB07C2E5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8494" y="274638"/>
            <a:ext cx="109527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8494" y="1600204"/>
            <a:ext cx="1095279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8490" y="6356358"/>
            <a:ext cx="2839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B5D98-9A92-458A-B96F-814F08E40E4E}" type="datetime1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58011" y="6356358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21674" y="6356358"/>
            <a:ext cx="2839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723E2-CD5C-4F67-9965-E2B1D3B6C5EA}" type="slidenum">
              <a:rPr lang="nl-NL" altLang="fr-FR" smtClean="0"/>
              <a:pPr/>
              <a:t>‹nr.›</a:t>
            </a:fld>
            <a:endParaRPr lang="nl-NL" altLang="fr-F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208" y="116633"/>
            <a:ext cx="1819551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87" r:id="rId2"/>
    <p:sldLayoutId id="2147484488" r:id="rId3"/>
    <p:sldLayoutId id="2147484489" r:id="rId4"/>
    <p:sldLayoutId id="2147484490" r:id="rId5"/>
    <p:sldLayoutId id="2147484491" r:id="rId6"/>
    <p:sldLayoutId id="2147484492" r:id="rId7"/>
    <p:sldLayoutId id="2147484493" r:id="rId8"/>
    <p:sldLayoutId id="2147484494" r:id="rId9"/>
    <p:sldLayoutId id="2147484495" r:id="rId10"/>
    <p:sldLayoutId id="21474844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hyperlink" Target="/user/39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/user/39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hpa.eu/statutesN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bhpa.eu/statutesF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hpa.eu/new_membership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hpa2021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FPRVHjKsRp" TargetMode="External"/><Relationship Id="rId2" Type="http://schemas.openxmlformats.org/officeDocument/2006/relationships/hyperlink" Target="https://linkprotect.cudasvc.com/url?a=https://forms.office.com/r/FPRVHjKsRp&amp;c=E,1,AwzcYB8nVWDnT1sYXXJCaWqOxf2P63BFaeziM3vWMDDWy5IS6h0YqLkayNhW2JftIeajajQxPHGvLmUrxSMofYAnspf9gxStRprRtBNhigUYsMyeGzwd9LCSRqo,&amp;typo=1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733" y="2463031"/>
            <a:ext cx="10344309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BVZF </a:t>
            </a:r>
            <a:r>
              <a:rPr lang="fr-FR" sz="4000" dirty="0" err="1"/>
              <a:t>Algemene</a:t>
            </a:r>
            <a:r>
              <a:rPr lang="fr-FR" sz="4000" dirty="0"/>
              <a:t> </a:t>
            </a:r>
            <a:r>
              <a:rPr lang="fr-FR" sz="4000" dirty="0" err="1"/>
              <a:t>Vergadering</a:t>
            </a:r>
            <a:r>
              <a:rPr lang="fr-FR" sz="4000" dirty="0"/>
              <a:t> </a:t>
            </a:r>
            <a:r>
              <a:rPr lang="fr-FR" sz="4000" dirty="0" smtClean="0"/>
              <a:t>2021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/>
              <a:t>SBPH Assemblée Générale </a:t>
            </a:r>
            <a:r>
              <a:rPr lang="fr-FR" sz="4000" dirty="0" smtClean="0"/>
              <a:t>2021</a:t>
            </a:r>
            <a:endParaRPr lang="nl-BE" sz="4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533D9E71-56D6-4EBA-96DB-610D559B0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</a:t>
            </a:fld>
            <a:endParaRPr lang="nl-NL" alt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400811" y="53752"/>
            <a:ext cx="877290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800" dirty="0">
                <a:solidFill>
                  <a:srgbClr val="FFC000"/>
                </a:solidFill>
                <a:latin typeface="Arial" panose="020B0604020202020204" pitchFamily="34" charset="0"/>
              </a:rPr>
              <a:t>Symposium </a:t>
            </a:r>
            <a:r>
              <a:rPr lang="fr-BE" altLang="fr-FR" sz="4800" dirty="0" smtClean="0">
                <a:solidFill>
                  <a:srgbClr val="FFC000"/>
                </a:solidFill>
                <a:latin typeface="Arial" panose="020B0604020202020204" pitchFamily="34" charset="0"/>
              </a:rPr>
              <a:t>2020</a:t>
            </a:r>
            <a:r>
              <a:rPr lang="fr-BE" altLang="fr-FR" sz="4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n-US" altLang="fr-FR" sz="4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307126" y="2060848"/>
            <a:ext cx="10254162" cy="393896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auto"/>
            <a:endParaRPr lang="en-US" sz="900" b="0" dirty="0"/>
          </a:p>
          <a:p>
            <a:pPr fontAlgn="auto"/>
            <a:endParaRPr lang="en-US" sz="900" b="0" dirty="0"/>
          </a:p>
          <a:p>
            <a:pPr fontAlgn="auto"/>
            <a:endParaRPr lang="en-US" sz="900" b="0" dirty="0"/>
          </a:p>
          <a:p>
            <a:pPr fontAlgn="auto"/>
            <a:endParaRPr lang="en-US" sz="900" b="0" dirty="0"/>
          </a:p>
          <a:p>
            <a:pPr fontAlgn="auto"/>
            <a:endParaRPr lang="en-US" sz="900" b="0" dirty="0"/>
          </a:p>
          <a:p>
            <a:pPr fontAlgn="auto"/>
            <a:endParaRPr lang="en-US" sz="900" b="0" dirty="0"/>
          </a:p>
          <a:p>
            <a:pPr fontAlgn="auto"/>
            <a:endParaRPr lang="en-US" sz="900" b="0" dirty="0"/>
          </a:p>
          <a:p>
            <a:pPr fontAlgn="auto"/>
            <a:endParaRPr lang="en-US" sz="900" b="0" dirty="0"/>
          </a:p>
          <a:p>
            <a:pPr fontAlgn="auto"/>
            <a:endParaRPr lang="en-US" sz="900" b="0" dirty="0"/>
          </a:p>
          <a:p>
            <a:pPr fontAlgn="auto"/>
            <a:endParaRPr lang="nl-BE" sz="900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12FF6BE-23F5-41A3-B375-1E9AE438B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z="900" smtClean="0"/>
              <a:pPr/>
              <a:t>10</a:t>
            </a:fld>
            <a:endParaRPr lang="nl-NL" altLang="fr-FR" sz="9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869160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188343" y="852963"/>
            <a:ext cx="105851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</a:t>
            </a:r>
            <a:endParaRPr kumimoji="0" lang="nl-BE" sz="24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Participants:		43805		44035</a:t>
            </a:r>
            <a:endParaRPr kumimoji="0" lang="nl-B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Firms:			54950,95	55100</a:t>
            </a:r>
            <a:endParaRPr kumimoji="0" lang="nl-B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Total			98755,95	</a:t>
            </a:r>
            <a:r>
              <a:rPr kumimoji="0" lang="en-GB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99.135,00€</a:t>
            </a:r>
            <a:endParaRPr kumimoji="0" lang="en-GB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b="0" dirty="0" smtClean="0">
              <a:solidFill>
                <a:schemeClr val="tx1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r>
              <a:rPr lang="en-GB" sz="2400" u="sng" dirty="0" smtClean="0">
                <a:solidFill>
                  <a:schemeClr val="tx1"/>
                </a:solidFill>
                <a:latin typeface="+mj-lt"/>
              </a:rPr>
              <a:t>OUT</a:t>
            </a:r>
            <a:endParaRPr lang="nl-BE" sz="2400" u="sng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LouvExpo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:				95317,18€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fr-BE" sz="900" b="0" dirty="0" smtClean="0">
                <a:solidFill>
                  <a:schemeClr val="tx1"/>
                </a:solidFill>
                <a:latin typeface="+mj-lt"/>
              </a:rPr>
              <a:t>Dégât Exposant :			                  124,86€ (payé)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fr-BE" sz="900" b="0" dirty="0" smtClean="0">
                <a:solidFill>
                  <a:schemeClr val="tx1"/>
                </a:solidFill>
                <a:latin typeface="+mj-lt"/>
              </a:rPr>
              <a:t>DJ					550€ (payé)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Invited speakers			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Hôtel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 :				765€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				107,5€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Wouters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 Crijns) (paid)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fr-BE" sz="900" b="0" dirty="0" smtClean="0">
                <a:solidFill>
                  <a:schemeClr val="tx1"/>
                </a:solidFill>
                <a:latin typeface="+mj-lt"/>
              </a:rPr>
              <a:t>Transport:			26,6€ (Jennifer Dhont) (payé)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fr-BE" sz="900" b="0" dirty="0" smtClean="0">
                <a:solidFill>
                  <a:schemeClr val="tx1"/>
                </a:solidFill>
                <a:latin typeface="+mj-lt"/>
              </a:rPr>
              <a:t>				108€ (Alberto </a:t>
            </a:r>
            <a:r>
              <a:rPr lang="fr-BE" sz="900" b="0" dirty="0" err="1" smtClean="0">
                <a:solidFill>
                  <a:schemeClr val="tx1"/>
                </a:solidFill>
                <a:latin typeface="+mj-lt"/>
              </a:rPr>
              <a:t>Traverso</a:t>
            </a:r>
            <a:r>
              <a:rPr lang="fr-BE" sz="900" b="0" dirty="0" smtClean="0">
                <a:solidFill>
                  <a:schemeClr val="tx1"/>
                </a:solidFill>
                <a:latin typeface="+mj-lt"/>
              </a:rPr>
              <a:t>) (payé)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Resto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 :				234€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			with Marco 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Brambilla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				397€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			with invited speakers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fr-BE" sz="900" b="0" dirty="0" smtClean="0">
                <a:solidFill>
                  <a:schemeClr val="tx1"/>
                </a:solidFill>
                <a:latin typeface="+mj-lt"/>
              </a:rPr>
              <a:t>Cadeaux :			418,36€ (payé) (chapelle)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fr-BE" sz="900" b="0" dirty="0" smtClean="0">
                <a:solidFill>
                  <a:schemeClr val="tx1"/>
                </a:solidFill>
                <a:latin typeface="+mj-lt"/>
              </a:rPr>
              <a:t>				35,35€ (payé) (envoi)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u="sng" dirty="0" smtClean="0">
                <a:solidFill>
                  <a:schemeClr val="tx1"/>
                </a:solidFill>
                <a:latin typeface="+mj-lt"/>
              </a:rPr>
              <a:t>(10 </a:t>
            </a:r>
            <a:r>
              <a:rPr lang="en-GB" sz="900" b="0" u="sng" dirty="0" err="1" smtClean="0">
                <a:solidFill>
                  <a:schemeClr val="tx1"/>
                </a:solidFill>
                <a:latin typeface="+mj-lt"/>
              </a:rPr>
              <a:t>orateurs</a:t>
            </a:r>
            <a:r>
              <a:rPr lang="en-GB" sz="900" b="0" u="sng" dirty="0" smtClean="0">
                <a:solidFill>
                  <a:schemeClr val="tx1"/>
                </a:solidFill>
                <a:latin typeface="+mj-lt"/>
              </a:rPr>
              <a:t> hors BHPA à 90€ = 900€)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900" b="0" u="sng" dirty="0" smtClean="0">
                <a:solidFill>
                  <a:schemeClr val="tx1"/>
                </a:solidFill>
                <a:latin typeface="+mj-lt"/>
              </a:rPr>
              <a:t>(1 firm removed (</a:t>
            </a:r>
            <a:r>
              <a:rPr lang="en-GB" sz="900" b="0" u="sng" dirty="0" err="1" smtClean="0">
                <a:solidFill>
                  <a:schemeClr val="tx1"/>
                </a:solidFill>
                <a:latin typeface="+mj-lt"/>
              </a:rPr>
              <a:t>Bracco</a:t>
            </a:r>
            <a:r>
              <a:rPr lang="en-GB" sz="900" b="0" u="sng" dirty="0" smtClean="0">
                <a:solidFill>
                  <a:schemeClr val="tx1"/>
                </a:solidFill>
                <a:latin typeface="+mj-lt"/>
              </a:rPr>
              <a:t>) last day= 1240€)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Koen 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Cobbaert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				847€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Mdeon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					290,4€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Young Award				500€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Assurance				71,01€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Kickers (3)			490€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Thomas			                  737,85€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	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err="1" smtClean="0">
                <a:solidFill>
                  <a:schemeClr val="tx1"/>
                </a:solidFill>
                <a:latin typeface="+mj-lt"/>
              </a:rPr>
              <a:t>Toiles</a:t>
            </a:r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GB" sz="900" b="0" i="1" dirty="0" err="1" smtClean="0">
                <a:solidFill>
                  <a:schemeClr val="tx1"/>
                </a:solidFill>
                <a:latin typeface="+mj-lt"/>
              </a:rPr>
              <a:t>Ecrans</a:t>
            </a:r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)		239,98€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Badges (2x50)		33,18€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Tours de </a:t>
            </a:r>
            <a:r>
              <a:rPr lang="en-GB" sz="900" b="0" i="1" dirty="0" err="1" smtClean="0">
                <a:solidFill>
                  <a:schemeClr val="tx1"/>
                </a:solidFill>
                <a:latin typeface="+mj-lt"/>
              </a:rPr>
              <a:t>cou</a:t>
            </a:r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 (100)	27,59€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Tours de </a:t>
            </a:r>
            <a:r>
              <a:rPr lang="en-GB" sz="900" b="0" i="1" dirty="0" err="1" smtClean="0">
                <a:solidFill>
                  <a:schemeClr val="tx1"/>
                </a:solidFill>
                <a:latin typeface="+mj-lt"/>
              </a:rPr>
              <a:t>cou</a:t>
            </a:r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 (100)	27,59€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Badges (50)		16,59€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Badges (400)		119,92€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Sweats (21)		273€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Silvana				90€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		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err="1" smtClean="0">
                <a:solidFill>
                  <a:schemeClr val="tx1"/>
                </a:solidFill>
                <a:latin typeface="+mj-lt"/>
              </a:rPr>
              <a:t>Pointeurs</a:t>
            </a:r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 laser		70€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Sweats (2)		20€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Fred				58,89€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err="1" smtClean="0">
                <a:solidFill>
                  <a:schemeClr val="tx1"/>
                </a:solidFill>
                <a:latin typeface="+mj-lt"/>
              </a:rPr>
              <a:t>Bac</a:t>
            </a:r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 à </a:t>
            </a:r>
            <a:r>
              <a:rPr lang="en-GB" sz="900" b="0" i="1" dirty="0" err="1" smtClean="0">
                <a:solidFill>
                  <a:schemeClr val="tx1"/>
                </a:solidFill>
                <a:latin typeface="+mj-lt"/>
              </a:rPr>
              <a:t>bec</a:t>
            </a:r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		58,89€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Marie				23,96€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	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GB" sz="900" b="0" i="1" dirty="0" err="1" smtClean="0">
                <a:solidFill>
                  <a:schemeClr val="tx1"/>
                </a:solidFill>
                <a:latin typeface="+mj-lt"/>
              </a:rPr>
              <a:t>Colliers+ciseaux</a:t>
            </a:r>
            <a:r>
              <a:rPr lang="en-GB" sz="900" b="0" i="1" dirty="0" smtClean="0">
                <a:solidFill>
                  <a:schemeClr val="tx1"/>
                </a:solidFill>
                <a:latin typeface="+mj-lt"/>
              </a:rPr>
              <a:t>	23,96€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Photomaton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			428,99€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Cadres pour toile		865,15€ (</a:t>
            </a:r>
            <a:r>
              <a:rPr lang="en-GB" sz="900" b="0" dirty="0" err="1" smtClean="0">
                <a:solidFill>
                  <a:schemeClr val="tx1"/>
                </a:solidFill>
                <a:latin typeface="+mj-lt"/>
              </a:rPr>
              <a:t>payé</a:t>
            </a:r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)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	</a:t>
            </a:r>
            <a:endParaRPr lang="nl-BE" sz="900" b="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900" b="0" dirty="0" smtClean="0">
                <a:solidFill>
                  <a:schemeClr val="tx1"/>
                </a:solidFill>
                <a:latin typeface="+mj-lt"/>
              </a:rPr>
              <a:t>Total					</a:t>
            </a:r>
            <a:r>
              <a:rPr lang="en-GB" dirty="0" smtClean="0">
                <a:solidFill>
                  <a:schemeClr val="tx1"/>
                </a:solidFill>
                <a:latin typeface="+mj-lt"/>
              </a:rPr>
              <a:t>102.487,10 </a:t>
            </a:r>
            <a:r>
              <a:rPr lang="en-GB" dirty="0" smtClean="0">
                <a:solidFill>
                  <a:schemeClr val="tx1"/>
                </a:solidFill>
                <a:latin typeface="+mj-lt"/>
              </a:rPr>
              <a:t>€</a:t>
            </a:r>
            <a:endParaRPr lang="en-GB" sz="9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68263" y="3636313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err="1" smtClean="0">
                <a:solidFill>
                  <a:schemeClr val="tx1"/>
                </a:solidFill>
              </a:rPr>
              <a:t>Balance</a:t>
            </a:r>
            <a:r>
              <a:rPr lang="nl-BE" sz="3200" dirty="0" smtClean="0">
                <a:solidFill>
                  <a:schemeClr val="tx1"/>
                </a:solidFill>
              </a:rPr>
              <a:t> = -3.352,10€ </a:t>
            </a:r>
            <a:endParaRPr lang="nl-B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6661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6C848A-3FA7-4712-A55A-8CB58F0F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11</a:t>
            </a:fld>
            <a:endParaRPr lang="nl-NL" alt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556495" y="2558514"/>
            <a:ext cx="7200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800" dirty="0" err="1" smtClean="0">
                <a:solidFill>
                  <a:schemeClr val="tx1"/>
                </a:solidFill>
              </a:rPr>
              <a:t>Please</a:t>
            </a:r>
            <a:r>
              <a:rPr lang="nl-BE" sz="8800" dirty="0" smtClean="0">
                <a:solidFill>
                  <a:schemeClr val="tx1"/>
                </a:solidFill>
              </a:rPr>
              <a:t> VOTE</a:t>
            </a:r>
          </a:p>
          <a:p>
            <a:r>
              <a:rPr lang="nl-BE" sz="2800" dirty="0" smtClean="0">
                <a:solidFill>
                  <a:schemeClr val="tx1"/>
                </a:solidFill>
              </a:rPr>
              <a:t>Do </a:t>
            </a:r>
            <a:r>
              <a:rPr lang="nl-BE" sz="2800" dirty="0" err="1" smtClean="0">
                <a:solidFill>
                  <a:schemeClr val="tx1"/>
                </a:solidFill>
              </a:rPr>
              <a:t>you</a:t>
            </a:r>
            <a:r>
              <a:rPr lang="nl-BE" sz="2800" dirty="0" smtClean="0">
                <a:solidFill>
                  <a:schemeClr val="tx1"/>
                </a:solidFill>
              </a:rPr>
              <a:t> </a:t>
            </a:r>
            <a:r>
              <a:rPr lang="nl-BE" sz="2800" dirty="0" err="1" smtClean="0">
                <a:solidFill>
                  <a:schemeClr val="tx1"/>
                </a:solidFill>
              </a:rPr>
              <a:t>approve</a:t>
            </a:r>
            <a:r>
              <a:rPr lang="nl-BE" sz="2800" dirty="0" smtClean="0">
                <a:solidFill>
                  <a:schemeClr val="tx1"/>
                </a:solidFill>
              </a:rPr>
              <a:t> the 2020 </a:t>
            </a:r>
            <a:r>
              <a:rPr lang="nl-BE" sz="2800" dirty="0" err="1" smtClean="0">
                <a:solidFill>
                  <a:schemeClr val="tx1"/>
                </a:solidFill>
              </a:rPr>
              <a:t>financial</a:t>
            </a:r>
            <a:r>
              <a:rPr lang="nl-BE" sz="2800" dirty="0" smtClean="0">
                <a:solidFill>
                  <a:schemeClr val="tx1"/>
                </a:solidFill>
              </a:rPr>
              <a:t> report?</a:t>
            </a:r>
            <a:endParaRPr lang="nl-B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484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1AD68EC-4FF0-4219-861A-53C69F4A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12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2677924" y="1563959"/>
            <a:ext cx="6231236" cy="510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Welcome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Approval of 2020 financial report,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Discharge of Board for 2020,</a:t>
            </a:r>
            <a:endParaRPr kumimoji="0" lang="nl-BE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Approval of the 2021 budget,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composition,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members,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BHPA as professional Union.</a:t>
            </a:r>
            <a:endParaRPr kumimoji="0" lang="nl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898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13</a:t>
            </a:fld>
            <a:endParaRPr lang="nl-NL" altLang="fr-FR"/>
          </a:p>
        </p:txBody>
      </p:sp>
      <p:sp>
        <p:nvSpPr>
          <p:cNvPr id="4" name="Tekstvak 3"/>
          <p:cNvSpPr txBox="1"/>
          <p:nvPr/>
        </p:nvSpPr>
        <p:spPr>
          <a:xfrm>
            <a:off x="36215" y="2266994"/>
            <a:ext cx="121697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VZW/ ASBL mandatory questions:</a:t>
            </a: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Does a non-board member wants to examine to account?</a:t>
            </a: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Agree to discharge the responsibilities of the board on budget of 2020 ?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285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6C848A-3FA7-4712-A55A-8CB58F0F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14</a:t>
            </a:fld>
            <a:endParaRPr lang="nl-NL" alt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556495" y="2558514"/>
            <a:ext cx="7200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800" dirty="0" err="1" smtClean="0">
                <a:solidFill>
                  <a:schemeClr val="tx1"/>
                </a:solidFill>
              </a:rPr>
              <a:t>Please</a:t>
            </a:r>
            <a:r>
              <a:rPr lang="nl-BE" sz="8800" dirty="0" smtClean="0">
                <a:solidFill>
                  <a:schemeClr val="tx1"/>
                </a:solidFill>
              </a:rPr>
              <a:t> VOTE</a:t>
            </a:r>
          </a:p>
          <a:p>
            <a:r>
              <a:rPr lang="nl-BE" sz="2800" dirty="0" smtClean="0">
                <a:solidFill>
                  <a:schemeClr val="tx1"/>
                </a:solidFill>
              </a:rPr>
              <a:t>Do </a:t>
            </a:r>
            <a:r>
              <a:rPr lang="nl-BE" sz="2800" dirty="0" err="1" smtClean="0">
                <a:solidFill>
                  <a:schemeClr val="tx1"/>
                </a:solidFill>
              </a:rPr>
              <a:t>you</a:t>
            </a:r>
            <a:r>
              <a:rPr lang="nl-BE" sz="2800" dirty="0" smtClean="0">
                <a:solidFill>
                  <a:schemeClr val="tx1"/>
                </a:solidFill>
              </a:rPr>
              <a:t> discharge the board </a:t>
            </a:r>
            <a:r>
              <a:rPr lang="nl-BE" sz="2800" dirty="0" err="1" smtClean="0">
                <a:solidFill>
                  <a:schemeClr val="tx1"/>
                </a:solidFill>
              </a:rPr>
              <a:t>for</a:t>
            </a:r>
            <a:r>
              <a:rPr lang="nl-BE" sz="2800" dirty="0" smtClean="0">
                <a:solidFill>
                  <a:schemeClr val="tx1"/>
                </a:solidFill>
              </a:rPr>
              <a:t> 2020?</a:t>
            </a:r>
            <a:endParaRPr lang="nl-B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484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1AD68EC-4FF0-4219-861A-53C69F4A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15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2677924" y="1563959"/>
            <a:ext cx="6231236" cy="510540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Approval </a:t>
            </a:r>
            <a:r>
              <a:rPr lang="en-US" dirty="0" smtClean="0"/>
              <a:t>of 2020 financial report,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Discharge of Board for 2020,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Approval of the 2021 budget,</a:t>
            </a:r>
            <a:endParaRPr lang="nl-BE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Board composition,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New members,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BHPA as professional Union.</a:t>
            </a: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3489898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229936" y="198438"/>
            <a:ext cx="100497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hangingPunct="1">
              <a:spcBef>
                <a:spcPct val="0"/>
              </a:spcBef>
              <a:buClrTx/>
            </a:pPr>
            <a:r>
              <a:rPr lang="fr-BE" altLang="fr-FR" sz="40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Budget </a:t>
            </a:r>
            <a:r>
              <a:rPr lang="fr-BE" altLang="fr-FR" sz="4000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2021 </a:t>
            </a:r>
            <a:r>
              <a:rPr lang="fr-BE" altLang="fr-FR" sz="40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altLang="fr-FR" sz="40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DEBIT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7D65DB3-3078-4F26-8C0C-1EBC38DA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16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3060551" y="1124746"/>
          <a:ext cx="6192688" cy="5472606"/>
        </p:xfrm>
        <a:graphic>
          <a:graphicData uri="http://schemas.openxmlformats.org/drawingml/2006/table">
            <a:tbl>
              <a:tblPr/>
              <a:tblGrid>
                <a:gridCol w="4488278"/>
                <a:gridCol w="1704410"/>
              </a:tblGrid>
              <a:tr h="419503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 err="1">
                          <a:latin typeface="Geneva"/>
                        </a:rPr>
                        <a:t>Estimated</a:t>
                      </a:r>
                      <a:r>
                        <a:rPr lang="nl-BE" sz="2000" b="0" i="0" u="none" strike="noStrike" dirty="0">
                          <a:latin typeface="Geneva"/>
                        </a:rPr>
                        <a:t> </a:t>
                      </a:r>
                      <a:r>
                        <a:rPr lang="nl-BE" sz="2000" b="0" i="0" u="none" strike="noStrike" dirty="0" err="1">
                          <a:latin typeface="Geneva"/>
                        </a:rPr>
                        <a:t>Expenses</a:t>
                      </a:r>
                      <a:r>
                        <a:rPr lang="nl-BE" sz="2000" b="0" i="0" u="none" strike="noStrike" dirty="0">
                          <a:latin typeface="Geneva"/>
                        </a:rPr>
                        <a:t> </a:t>
                      </a:r>
                      <a:r>
                        <a:rPr lang="nl-BE" sz="2000" b="0" i="0" u="none" strike="noStrike" dirty="0" smtClean="0">
                          <a:latin typeface="Geneva"/>
                        </a:rPr>
                        <a:t>2021</a:t>
                      </a:r>
                      <a:endParaRPr lang="nl-BE" sz="20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0435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 err="1">
                          <a:latin typeface="Geneva"/>
                        </a:rPr>
                        <a:t>Working</a:t>
                      </a:r>
                      <a:r>
                        <a:rPr lang="nl-BE" sz="2000" b="0" i="0" u="none" strike="noStrike" dirty="0">
                          <a:latin typeface="Geneva"/>
                        </a:rPr>
                        <a:t> Board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>
                          <a:latin typeface="Geneva"/>
                        </a:rPr>
                        <a:t> €    </a:t>
                      </a:r>
                      <a:r>
                        <a:rPr lang="nl-BE" sz="2000" b="0" i="0" u="none" strike="noStrike" dirty="0" smtClean="0">
                          <a:latin typeface="Geneva"/>
                        </a:rPr>
                        <a:t>5.000,00 </a:t>
                      </a:r>
                      <a:endParaRPr lang="nl-BE" sz="20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66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Memberships (NCS, EFOMP,IOMP)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1.600,00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66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Insurances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66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Subscription (VSDC)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>
                          <a:latin typeface="Geneva"/>
                        </a:rPr>
                        <a:t> €    1.000,00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66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 err="1">
                          <a:latin typeface="Geneva"/>
                        </a:rPr>
                        <a:t>Material</a:t>
                      </a:r>
                      <a:r>
                        <a:rPr lang="nl-BE" sz="2000" b="0" i="0" u="none" strike="noStrike" dirty="0">
                          <a:latin typeface="Geneva"/>
                        </a:rPr>
                        <a:t> (</a:t>
                      </a:r>
                      <a:r>
                        <a:rPr lang="nl-BE" sz="2000" b="0" i="0" u="none" strike="noStrike" dirty="0" err="1" smtClean="0">
                          <a:latin typeface="Geneva"/>
                        </a:rPr>
                        <a:t>purchase</a:t>
                      </a:r>
                      <a:r>
                        <a:rPr lang="nl-BE" sz="2000" b="0" i="0" u="none" strike="noStrike" baseline="0" dirty="0" smtClean="0">
                          <a:latin typeface="Geneva"/>
                        </a:rPr>
                        <a:t> </a:t>
                      </a:r>
                      <a:r>
                        <a:rPr lang="nl-BE" sz="2000" b="0" i="0" u="none" strike="noStrike" baseline="0" dirty="0" err="1" smtClean="0">
                          <a:latin typeface="Geneva"/>
                        </a:rPr>
                        <a:t>electrometer</a:t>
                      </a:r>
                      <a:r>
                        <a:rPr lang="nl-BE" sz="2000" b="0" i="0" u="none" strike="noStrike" dirty="0" smtClean="0">
                          <a:latin typeface="Geneva"/>
                        </a:rPr>
                        <a:t>)</a:t>
                      </a:r>
                      <a:endParaRPr lang="nl-BE" sz="20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>
                          <a:latin typeface="Geneva"/>
                        </a:rPr>
                        <a:t> €  10.000,00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35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Working Groups (NCS, EFOMP)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1.000,00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66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Education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66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Symposium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>
                          <a:latin typeface="Geneva"/>
                        </a:rPr>
                        <a:t> €  10.000,00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66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Account Costs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      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66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Audits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    250,00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35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 smtClean="0">
                          <a:latin typeface="Geneva"/>
                        </a:rPr>
                        <a:t>Website</a:t>
                      </a:r>
                      <a:endParaRPr lang="nl-BE" sz="20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>
                          <a:latin typeface="Geneva"/>
                        </a:rPr>
                        <a:t> €  15.000,00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35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35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Total Estimated Expenses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>
                          <a:latin typeface="Geneva"/>
                        </a:rPr>
                        <a:t> €  </a:t>
                      </a:r>
                      <a:r>
                        <a:rPr lang="nl-BE" sz="2000" b="0" i="0" u="none" strike="noStrike" dirty="0" smtClean="0">
                          <a:latin typeface="Geneva"/>
                        </a:rPr>
                        <a:t>44.900,00 </a:t>
                      </a:r>
                      <a:endParaRPr lang="nl-BE" sz="20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643158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229936" y="198438"/>
            <a:ext cx="1004978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hangingPunct="1">
              <a:spcBef>
                <a:spcPct val="0"/>
              </a:spcBef>
              <a:buClrTx/>
            </a:pPr>
            <a:r>
              <a:rPr lang="fr-BE" altLang="fr-FR" sz="40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Budget </a:t>
            </a:r>
            <a:r>
              <a:rPr lang="fr-BE" altLang="fr-FR" sz="4000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2021 </a:t>
            </a:r>
            <a:r>
              <a:rPr lang="fr-BE" altLang="fr-FR" sz="40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altLang="fr-FR" sz="40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CREDIT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62B5ED9-995A-441C-8FEE-6E187FF6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17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2700511" y="1484788"/>
          <a:ext cx="7128792" cy="4896540"/>
        </p:xfrm>
        <a:graphic>
          <a:graphicData uri="http://schemas.openxmlformats.org/drawingml/2006/table">
            <a:tbl>
              <a:tblPr/>
              <a:tblGrid>
                <a:gridCol w="5166739"/>
                <a:gridCol w="1962053"/>
              </a:tblGrid>
              <a:tr h="436129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 err="1">
                          <a:latin typeface="Geneva"/>
                        </a:rPr>
                        <a:t>Estimated</a:t>
                      </a:r>
                      <a:r>
                        <a:rPr lang="nl-BE" sz="2000" b="0" i="0" u="none" strike="noStrike" dirty="0">
                          <a:latin typeface="Geneva"/>
                        </a:rPr>
                        <a:t> </a:t>
                      </a:r>
                      <a:r>
                        <a:rPr lang="nl-BE" sz="2000" b="0" i="0" u="none" strike="noStrike" dirty="0" err="1">
                          <a:latin typeface="Geneva"/>
                        </a:rPr>
                        <a:t>Incomes</a:t>
                      </a:r>
                      <a:r>
                        <a:rPr lang="nl-BE" sz="2000" b="0" i="0" u="none" strike="noStrike" dirty="0">
                          <a:latin typeface="Geneva"/>
                        </a:rPr>
                        <a:t> 2021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6481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Memberships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9.000,00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81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Main Sponsors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>
                          <a:latin typeface="Geneva"/>
                        </a:rPr>
                        <a:t> €    8.750,00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81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Simple Sponsors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 dirty="0">
                          <a:latin typeface="Geneva"/>
                        </a:rPr>
                        <a:t> €    1.200,00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81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Rentings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    400,00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05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Working groups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81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Education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    250,00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81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Symposium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10.000,00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05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Interests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        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81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05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Total Estimated Incomes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0" i="0" u="none" strike="noStrike">
                          <a:latin typeface="Geneva"/>
                        </a:rPr>
                        <a:t> €  32.650,00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29"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1" i="0" u="none" strike="noStrike">
                          <a:latin typeface="Geneva"/>
                        </a:rPr>
                        <a:t>Balance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000" b="1" i="0" u="none" strike="noStrike" dirty="0">
                          <a:latin typeface="Geneva"/>
                        </a:rPr>
                        <a:t> €   </a:t>
                      </a:r>
                      <a:r>
                        <a:rPr lang="nl-BE" sz="2000" b="1" i="0" u="none" strike="noStrike" dirty="0" smtClean="0">
                          <a:latin typeface="Geneva"/>
                        </a:rPr>
                        <a:t>(-12.250,00</a:t>
                      </a:r>
                      <a:r>
                        <a:rPr lang="nl-BE" sz="2000" b="1" i="0" u="none" strike="noStrike" dirty="0">
                          <a:latin typeface="Geneva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340651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6C848A-3FA7-4712-A55A-8CB58F0F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18</a:t>
            </a:fld>
            <a:endParaRPr lang="nl-NL" alt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556495" y="2558514"/>
            <a:ext cx="7200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800" dirty="0" err="1" smtClean="0">
                <a:solidFill>
                  <a:schemeClr val="tx1"/>
                </a:solidFill>
              </a:rPr>
              <a:t>Please</a:t>
            </a:r>
            <a:r>
              <a:rPr lang="nl-BE" sz="8800" dirty="0" smtClean="0">
                <a:solidFill>
                  <a:schemeClr val="tx1"/>
                </a:solidFill>
              </a:rPr>
              <a:t> VOTE</a:t>
            </a:r>
          </a:p>
          <a:p>
            <a:r>
              <a:rPr lang="nl-BE" sz="2800" dirty="0" smtClean="0">
                <a:solidFill>
                  <a:schemeClr val="tx1"/>
                </a:solidFill>
              </a:rPr>
              <a:t>Do </a:t>
            </a:r>
            <a:r>
              <a:rPr lang="nl-BE" sz="2800" dirty="0" err="1" smtClean="0">
                <a:solidFill>
                  <a:schemeClr val="tx1"/>
                </a:solidFill>
              </a:rPr>
              <a:t>you</a:t>
            </a:r>
            <a:r>
              <a:rPr lang="nl-BE" sz="2800" dirty="0" smtClean="0">
                <a:solidFill>
                  <a:schemeClr val="tx1"/>
                </a:solidFill>
              </a:rPr>
              <a:t> </a:t>
            </a:r>
            <a:r>
              <a:rPr lang="nl-BE" sz="2800" dirty="0" err="1" smtClean="0">
                <a:solidFill>
                  <a:schemeClr val="tx1"/>
                </a:solidFill>
              </a:rPr>
              <a:t>approve</a:t>
            </a:r>
            <a:r>
              <a:rPr lang="nl-BE" sz="2800" dirty="0" smtClean="0">
                <a:solidFill>
                  <a:schemeClr val="tx1"/>
                </a:solidFill>
              </a:rPr>
              <a:t> the 2021 budget?</a:t>
            </a:r>
            <a:endParaRPr lang="nl-B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484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1AD68EC-4FF0-4219-861A-53C69F4A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19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2677924" y="1563959"/>
            <a:ext cx="6231236" cy="510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Welcome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Approval of 2020 financial report,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Discharge of Board for 2020,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Approval of the 2021 budget,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composition,</a:t>
            </a:r>
            <a:endParaRPr kumimoji="0" lang="nl-BE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members,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BHPA as professional Union.</a:t>
            </a:r>
            <a:endParaRPr kumimoji="0" lang="nl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898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77924" y="1563959"/>
            <a:ext cx="6231236" cy="510540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Welcome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Approval </a:t>
            </a:r>
            <a:r>
              <a:rPr lang="en-US" dirty="0" smtClean="0"/>
              <a:t>of 2020 financial report,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Discharge of Board for 2020,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Approval of the 2021 budget,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Board composition,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New members,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BHPA as professional Union.</a:t>
            </a:r>
            <a:endParaRPr lang="nl-B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1AD68EC-4FF0-4219-861A-53C69F4A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</a:t>
            </a:fld>
            <a:endParaRPr lang="nl-NL" altLang="fr-FR"/>
          </a:p>
        </p:txBody>
      </p:sp>
    </p:spTree>
    <p:extLst>
      <p:ext uri="{BB962C8B-B14F-4D97-AF65-F5344CB8AC3E}">
        <p14:creationId xmlns="" xmlns:p14="http://schemas.microsoft.com/office/powerpoint/2010/main" val="3489898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126" y="457201"/>
            <a:ext cx="10254162" cy="1123296"/>
          </a:xfrm>
        </p:spPr>
        <p:txBody>
          <a:bodyPr/>
          <a:lstStyle/>
          <a:p>
            <a:r>
              <a:rPr lang="nl-BE" dirty="0"/>
              <a:t>BHPA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965" y="2256424"/>
            <a:ext cx="10254162" cy="3548840"/>
          </a:xfrm>
        </p:spPr>
        <p:txBody>
          <a:bodyPr>
            <a:normAutofit/>
          </a:bodyPr>
          <a:lstStyle/>
          <a:p>
            <a:r>
              <a:rPr lang="en-US" sz="2800" dirty="0"/>
              <a:t>Statute: Terms of 2 years, 4-6 members</a:t>
            </a:r>
          </a:p>
          <a:p>
            <a:r>
              <a:rPr lang="en-US" sz="2800" dirty="0"/>
              <a:t>End of term, renewing term: </a:t>
            </a:r>
            <a:r>
              <a:rPr lang="en-US" sz="2800" b="1" dirty="0" smtClean="0"/>
              <a:t>Nico Buls, Sébastien Lichtherte, Jan Vandecasteele, Alain Sottiaux</a:t>
            </a:r>
            <a:endParaRPr lang="en-US" sz="2800" b="1" dirty="0"/>
          </a:p>
          <a:p>
            <a:r>
              <a:rPr lang="en-US" sz="2800" dirty="0"/>
              <a:t>Mid-term: </a:t>
            </a:r>
            <a:r>
              <a:rPr lang="en-US" sz="2800" b="1" dirty="0" smtClean="0"/>
              <a:t>Piet Stevens, Claire Bernard</a:t>
            </a:r>
            <a:endParaRPr lang="en-US" sz="2800" b="1" dirty="0"/>
          </a:p>
          <a:p>
            <a:r>
              <a:rPr lang="en-US" sz="2800" dirty="0"/>
              <a:t>Leaving Board: /</a:t>
            </a:r>
          </a:p>
          <a:p>
            <a:r>
              <a:rPr lang="en-US" sz="2800" dirty="0"/>
              <a:t>New candidate</a:t>
            </a:r>
            <a:r>
              <a:rPr lang="en-US" sz="2800" dirty="0" smtClean="0"/>
              <a:t>:/</a:t>
            </a:r>
            <a:endParaRPr lang="en-US" sz="2800" b="1" dirty="0"/>
          </a:p>
          <a:p>
            <a:endParaRPr lang="nl-BE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CD2E09-CDD4-46CB-B57A-09302A8C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20</a:t>
            </a:fld>
            <a:endParaRPr lang="nl-NL" altLang="fr-FR"/>
          </a:p>
        </p:txBody>
      </p:sp>
    </p:spTree>
    <p:extLst>
      <p:ext uri="{BB962C8B-B14F-4D97-AF65-F5344CB8AC3E}">
        <p14:creationId xmlns="" xmlns:p14="http://schemas.microsoft.com/office/powerpoint/2010/main" val="25888108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6C848A-3FA7-4712-A55A-8CB58F0F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21</a:t>
            </a:fld>
            <a:endParaRPr lang="nl-NL" alt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556495" y="2558514"/>
            <a:ext cx="77768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800" dirty="0" err="1" smtClean="0">
                <a:solidFill>
                  <a:schemeClr val="tx1"/>
                </a:solidFill>
              </a:rPr>
              <a:t>Please</a:t>
            </a:r>
            <a:r>
              <a:rPr lang="nl-BE" sz="8800" dirty="0" smtClean="0">
                <a:solidFill>
                  <a:schemeClr val="tx1"/>
                </a:solidFill>
              </a:rPr>
              <a:t> VOTE</a:t>
            </a:r>
          </a:p>
          <a:p>
            <a:r>
              <a:rPr lang="nl-BE" sz="2800" dirty="0" smtClean="0">
                <a:solidFill>
                  <a:schemeClr val="tx1"/>
                </a:solidFill>
              </a:rPr>
              <a:t>Do </a:t>
            </a:r>
            <a:r>
              <a:rPr lang="nl-BE" sz="2800" dirty="0" err="1" smtClean="0">
                <a:solidFill>
                  <a:schemeClr val="tx1"/>
                </a:solidFill>
              </a:rPr>
              <a:t>you</a:t>
            </a:r>
            <a:r>
              <a:rPr lang="nl-BE" sz="2800" dirty="0" smtClean="0">
                <a:solidFill>
                  <a:schemeClr val="tx1"/>
                </a:solidFill>
              </a:rPr>
              <a:t> </a:t>
            </a:r>
            <a:r>
              <a:rPr lang="nl-BE" sz="2800" dirty="0" err="1" smtClean="0">
                <a:solidFill>
                  <a:schemeClr val="tx1"/>
                </a:solidFill>
              </a:rPr>
              <a:t>approve</a:t>
            </a:r>
            <a:r>
              <a:rPr lang="nl-BE" sz="2800" dirty="0" smtClean="0">
                <a:solidFill>
                  <a:schemeClr val="tx1"/>
                </a:solidFill>
              </a:rPr>
              <a:t> the BHPA board </a:t>
            </a:r>
            <a:r>
              <a:rPr lang="nl-BE" sz="2800" dirty="0" err="1" smtClean="0">
                <a:solidFill>
                  <a:schemeClr val="tx1"/>
                </a:solidFill>
              </a:rPr>
              <a:t>composition</a:t>
            </a:r>
            <a:r>
              <a:rPr lang="nl-BE" sz="2800" dirty="0" smtClean="0">
                <a:solidFill>
                  <a:schemeClr val="tx1"/>
                </a:solidFill>
              </a:rPr>
              <a:t>?</a:t>
            </a:r>
            <a:endParaRPr lang="nl-B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484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1AD68EC-4FF0-4219-861A-53C69F4A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22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2677924" y="1563959"/>
            <a:ext cx="6231236" cy="510540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Approval </a:t>
            </a:r>
            <a:r>
              <a:rPr lang="en-US" dirty="0" smtClean="0"/>
              <a:t>of 2020 financial report,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Discharge of Board for 2020,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Approval of the 2021 budget,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Board composition,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New members,</a:t>
            </a:r>
            <a:endParaRPr lang="nl-BE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BHPA as professional Union.</a:t>
            </a: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3489898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790412"/>
              </p:ext>
            </p:extLst>
          </p:nvPr>
        </p:nvGraphicFramePr>
        <p:xfrm>
          <a:off x="633749" y="1916829"/>
          <a:ext cx="11242980" cy="42653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17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11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93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52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997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3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600" b="1" u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Name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600" b="1" u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Type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600" b="1" u="none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Location</a:t>
                      </a:r>
                      <a:endParaRPr lang="nl-BE" sz="1600" b="1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6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Ref1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6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Ref2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Aline Delbaere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AZ Delta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Jan Vandecasteele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Piet Stevens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Palakpreet Singh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Iridium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Dirk Verellen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Lieselotte Depuydt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Lorenzo Mela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Grand</a:t>
                      </a: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BE" sz="1600" b="0" u="none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Hopital</a:t>
                      </a: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de Charleroi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Michael Del Re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Aurélie Druart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Zelda Paquier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Bordet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Younes Jourani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Nick Reynaert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Gilke Polfliet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OLV Aalst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Nadine Linthout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 Decroos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Karen Merken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Hilde Bosmans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Nicholas Marshall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Michiel </a:t>
                      </a:r>
                      <a:r>
                        <a:rPr lang="nl-BE" sz="1600" b="0" u="non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Dehairs</a:t>
                      </a:r>
                      <a:endParaRPr lang="nl-BE" sz="1600" b="0" u="non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Hilde Bosmans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Nicholas Marshall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Tom Dresselaers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Hilde Bosmans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Nicholas Marshall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Frederik De Keyzer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Hilde Bosmans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Nicholas Marshall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Lesley Cockmartin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0" u="none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Annelies Jacobs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Kim Lemmens</a:t>
                      </a:r>
                    </a:p>
                  </a:txBody>
                  <a:tcPr marL="108159" marR="108159" anchor="ctr"/>
                </a:tc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Chahrazad Benazzouz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Corresponding</a:t>
                      </a:r>
                      <a:endParaRPr lang="nl-BE" sz="1600" b="0" u="none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  <a:endParaRPr lang="nl-BE" sz="16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Tom Depuydt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Verstraete</a:t>
                      </a:r>
                    </a:p>
                  </a:txBody>
                  <a:tcPr marL="108159" marR="108159" anchor="ctr"/>
                </a:tc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D378294-9DA7-45ED-A92D-58A5333B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>
                <a:solidFill>
                  <a:schemeClr val="tx1"/>
                </a:solidFill>
              </a:rPr>
              <a:pPr/>
              <a:t>23</a:t>
            </a:fld>
            <a:endParaRPr lang="nl-NL" altLang="fr-FR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307126" y="457205"/>
            <a:ext cx="10254162" cy="1603647"/>
          </a:xfrm>
        </p:spPr>
        <p:txBody>
          <a:bodyPr/>
          <a:lstStyle/>
          <a:p>
            <a:r>
              <a:rPr lang="nl-BE" dirty="0"/>
              <a:t>Members to be voted </a:t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26772841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3392B6-FD49-4C4F-A68F-53891817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24</a:t>
            </a:fld>
            <a:endParaRPr lang="nl-NL" altLang="fr-F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790412"/>
              </p:ext>
            </p:extLst>
          </p:nvPr>
        </p:nvGraphicFramePr>
        <p:xfrm>
          <a:off x="633749" y="1916829"/>
          <a:ext cx="11242980" cy="446449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17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11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93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52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997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3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600" b="1" u="none" dirty="0">
                          <a:latin typeface="+mn-lt"/>
                          <a:ea typeface="Calibri"/>
                          <a:cs typeface="Times New Roman"/>
                        </a:rPr>
                        <a:t>Name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600" b="1" u="none" dirty="0">
                          <a:latin typeface="+mn-lt"/>
                          <a:ea typeface="Calibri"/>
                          <a:cs typeface="Times New Roman"/>
                        </a:rPr>
                        <a:t>Type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600" b="1" u="none" dirty="0" err="1">
                          <a:latin typeface="+mn-lt"/>
                          <a:ea typeface="Calibri"/>
                          <a:cs typeface="Times New Roman"/>
                        </a:rPr>
                        <a:t>Location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600" b="1" u="none" dirty="0">
                          <a:latin typeface="+mn-lt"/>
                        </a:rPr>
                        <a:t>Ref1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600" b="1" u="none" dirty="0">
                          <a:latin typeface="+mn-lt"/>
                        </a:rPr>
                        <a:t>Ref2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Elli Dimitriadi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Corresponding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CHU de </a:t>
                      </a: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Liège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Claire Bernard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Christophe Mercier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Lindsay Folens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Corresponding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AZ </a:t>
                      </a: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groeninge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 Verhenne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Nikie Planckaert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Jorik Debonnet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Corresponding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AZ </a:t>
                      </a: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groeninge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 Verhenne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Nikie Planckaert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Jan Moens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Corresponding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AZ </a:t>
                      </a: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groeninge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 Verhenne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Nikie Planckaert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Cindy Bastiaansen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Corresponding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Iridiu</a:t>
                      </a:r>
                      <a:r>
                        <a:rPr lang="nl-BE" sz="1600" b="1" u="none" dirty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Dirk Verellen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Lieselotte Depuydt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Nancy Janssens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Corresponding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Iridium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Dirk Verellen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Lieselotte Depuydt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Virginie Kinnard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Student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baseline="0" dirty="0" smtClean="0">
                          <a:latin typeface="+mn-lt"/>
                        </a:rPr>
                        <a:t>CHU </a:t>
                      </a:r>
                      <a:r>
                        <a:rPr lang="nl-BE" sz="1600" b="1" u="none" baseline="0" dirty="0" err="1" smtClean="0">
                          <a:latin typeface="+mn-lt"/>
                        </a:rPr>
                        <a:t>Brugmann</a:t>
                      </a:r>
                      <a:endParaRPr lang="nl-BE" sz="1600" b="1" u="none" baseline="0" dirty="0" smtClean="0">
                        <a:latin typeface="+mn-lt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Kristof Baete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Wies Deckers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Ariane Razavi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Student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 Luc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Françoise Vanneste </a:t>
                      </a:r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David Dechambre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Anneleen Nijs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Student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OLV Aalst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Nadine Linthout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 Decroos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r>
                        <a:rPr lang="nl-BE" sz="1600" u="none" baseline="0" dirty="0" smtClean="0"/>
                        <a:t>Domitien Bertrand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Student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Saint-Luc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Françoise Vanneste </a:t>
                      </a:r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Antoine Delor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/>
                        <a:t>Hannah Loots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Student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LOC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Kristof Baete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Heidi Andries</a:t>
                      </a:r>
                    </a:p>
                  </a:txBody>
                  <a:tcPr marL="108159" marR="108159" anchor="ctr"/>
                </a:tc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/>
                        <a:t>Liesbeth </a:t>
                      </a:r>
                      <a:r>
                        <a:rPr lang="nl-BE" sz="1600" u="none" baseline="0" dirty="0" err="1" smtClean="0"/>
                        <a:t>Vandewinckele</a:t>
                      </a:r>
                      <a:endParaRPr lang="nl-BE" sz="1600" u="none" baseline="0" dirty="0" smtClean="0"/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Student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Wouter Crijns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Tom Depuydt</a:t>
                      </a:r>
                    </a:p>
                  </a:txBody>
                  <a:tcPr marL="108159" marR="108159" anchor="ctr"/>
                </a:tc>
              </a:tr>
            </a:tbl>
          </a:graphicData>
        </a:graphic>
      </p:graphicFrame>
      <p:sp>
        <p:nvSpPr>
          <p:cNvPr id="10" name="Title 3"/>
          <p:cNvSpPr txBox="1">
            <a:spLocks/>
          </p:cNvSpPr>
          <p:nvPr/>
        </p:nvSpPr>
        <p:spPr>
          <a:xfrm>
            <a:off x="1307126" y="457205"/>
            <a:ext cx="10254162" cy="16036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Members to be voted </a:t>
            </a:r>
            <a:br>
              <a:rPr kumimoji="0" lang="nl-B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nl-B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9385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33392B6-FD49-4C4F-A68F-53891817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25</a:t>
            </a:fld>
            <a:endParaRPr lang="nl-NL" altLang="fr-F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790412"/>
              </p:ext>
            </p:extLst>
          </p:nvPr>
        </p:nvGraphicFramePr>
        <p:xfrm>
          <a:off x="633749" y="1916829"/>
          <a:ext cx="11242980" cy="446449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17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11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93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52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997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3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600" b="1" u="none" dirty="0">
                          <a:latin typeface="+mn-lt"/>
                          <a:ea typeface="Calibri"/>
                          <a:cs typeface="Times New Roman"/>
                        </a:rPr>
                        <a:t>Name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600" b="1" u="none" dirty="0">
                          <a:latin typeface="+mn-lt"/>
                          <a:ea typeface="Calibri"/>
                          <a:cs typeface="Times New Roman"/>
                        </a:rPr>
                        <a:t>Type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BE" sz="1600" b="1" u="none" dirty="0" err="1">
                          <a:latin typeface="+mn-lt"/>
                          <a:ea typeface="Calibri"/>
                          <a:cs typeface="Times New Roman"/>
                        </a:rPr>
                        <a:t>Location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600" b="1" u="none" dirty="0">
                          <a:latin typeface="+mn-lt"/>
                        </a:rPr>
                        <a:t>Ref1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1600" b="1" u="none" dirty="0">
                          <a:latin typeface="+mn-lt"/>
                        </a:rPr>
                        <a:t>Ref2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/>
                        <a:t>Olivier BLEUSE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Student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Bordet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Younes Jourani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Nick Reynaert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/>
                        <a:t>Aurélian Quinet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Student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Bordet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Younes Jourani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Nick Reynaert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/>
                        <a:t>Cédric Devroye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corresponding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Tom Depuydt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Wouter Crijns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/>
                        <a:t>Koen Salvo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Effective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Tom Depuydt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Kenneth Poels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/>
                        <a:t>Hannelore Verhoeven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Student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smtClean="0">
                          <a:latin typeface="+mn-lt"/>
                          <a:ea typeface="Calibri"/>
                          <a:cs typeface="Times New Roman"/>
                        </a:rPr>
                        <a:t>UZ Leuven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Joke Binst 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Kim Lemmens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baseline="0" dirty="0" smtClean="0">
                          <a:latin typeface="+mn-lt"/>
                        </a:rPr>
                        <a:t>Peter Vereecken</a:t>
                      </a: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Associated</a:t>
                      </a: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600" b="1" u="none" dirty="0" err="1" smtClean="0">
                          <a:latin typeface="+mn-lt"/>
                          <a:ea typeface="Calibri"/>
                          <a:cs typeface="Times New Roman"/>
                        </a:rPr>
                        <a:t>Varian</a:t>
                      </a: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u="none" baseline="0" dirty="0" smtClean="0">
                        <a:latin typeface="+mn-lt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b="1" u="none" baseline="0" dirty="0" smtClean="0">
                        <a:latin typeface="+mn-lt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u="none" baseline="0" dirty="0" smtClean="0">
                        <a:latin typeface="+mn-lt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u="none" baseline="0" dirty="0" smtClean="0">
                        <a:latin typeface="+mn-lt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endParaRPr lang="nl-BE" sz="1600" u="none" baseline="0" dirty="0" smtClean="0"/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u="none" baseline="0" dirty="0" smtClean="0"/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</a:tr>
              <a:tr h="343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u="none" baseline="0" dirty="0" smtClean="0"/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b="1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600" b="1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577" marR="52577" marT="0" marB="0" anchor="ctr"/>
                </a:tc>
                <a:tc>
                  <a:txBody>
                    <a:bodyPr/>
                    <a:lstStyle/>
                    <a:p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159" marR="108159" anchor="ctr"/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307126" y="457205"/>
            <a:ext cx="10254162" cy="16036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Members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</a:t>
            </a: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voted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nl-B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9385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6C848A-3FA7-4712-A55A-8CB58F0F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26</a:t>
            </a:fld>
            <a:endParaRPr lang="nl-NL" alt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556495" y="2564904"/>
            <a:ext cx="7200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800" dirty="0" err="1" smtClean="0">
                <a:solidFill>
                  <a:schemeClr val="tx1"/>
                </a:solidFill>
              </a:rPr>
              <a:t>Please</a:t>
            </a:r>
            <a:r>
              <a:rPr lang="nl-BE" sz="8800" dirty="0" smtClean="0">
                <a:solidFill>
                  <a:schemeClr val="tx1"/>
                </a:solidFill>
              </a:rPr>
              <a:t> VOTE</a:t>
            </a:r>
          </a:p>
          <a:p>
            <a:r>
              <a:rPr lang="nl-BE" sz="2800" dirty="0" smtClean="0">
                <a:solidFill>
                  <a:schemeClr val="tx1"/>
                </a:solidFill>
              </a:rPr>
              <a:t>Do </a:t>
            </a:r>
            <a:r>
              <a:rPr lang="nl-BE" sz="2800" dirty="0" err="1" smtClean="0">
                <a:solidFill>
                  <a:schemeClr val="tx1"/>
                </a:solidFill>
              </a:rPr>
              <a:t>you</a:t>
            </a:r>
            <a:r>
              <a:rPr lang="nl-BE" sz="2800" dirty="0" smtClean="0">
                <a:solidFill>
                  <a:schemeClr val="tx1"/>
                </a:solidFill>
              </a:rPr>
              <a:t> accept these </a:t>
            </a:r>
            <a:r>
              <a:rPr lang="nl-BE" sz="2800" dirty="0" err="1" smtClean="0">
                <a:solidFill>
                  <a:schemeClr val="tx1"/>
                </a:solidFill>
              </a:rPr>
              <a:t>new</a:t>
            </a:r>
            <a:r>
              <a:rPr lang="nl-BE" sz="2800" dirty="0" smtClean="0">
                <a:solidFill>
                  <a:schemeClr val="tx1"/>
                </a:solidFill>
              </a:rPr>
              <a:t> </a:t>
            </a:r>
            <a:r>
              <a:rPr lang="nl-BE" sz="2800" dirty="0" err="1" smtClean="0">
                <a:solidFill>
                  <a:schemeClr val="tx1"/>
                </a:solidFill>
              </a:rPr>
              <a:t>members</a:t>
            </a:r>
            <a:r>
              <a:rPr lang="nl-BE" sz="2800" dirty="0" smtClean="0">
                <a:solidFill>
                  <a:schemeClr val="tx1"/>
                </a:solidFill>
              </a:rPr>
              <a:t>?</a:t>
            </a:r>
            <a:endParaRPr lang="nl-B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484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1AD68EC-4FF0-4219-861A-53C69F4A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27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2677924" y="1563959"/>
            <a:ext cx="6231236" cy="510540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Approval </a:t>
            </a:r>
            <a:r>
              <a:rPr lang="en-US" dirty="0" smtClean="0"/>
              <a:t>of 2020 financial report,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Discharge of Board for 2020,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Approval of the 2021 budget,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Board composition,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New members,</a:t>
            </a:r>
            <a:endParaRPr lang="nl-BE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BHPA as professional Union.</a:t>
            </a:r>
            <a:endParaRPr lang="nl-BE" b="1" dirty="0"/>
          </a:p>
        </p:txBody>
      </p:sp>
    </p:spTree>
    <p:extLst>
      <p:ext uri="{BB962C8B-B14F-4D97-AF65-F5344CB8AC3E}">
        <p14:creationId xmlns="" xmlns:p14="http://schemas.microsoft.com/office/powerpoint/2010/main" val="3489898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126" y="457201"/>
            <a:ext cx="10254162" cy="1123296"/>
          </a:xfrm>
        </p:spPr>
        <p:txBody>
          <a:bodyPr/>
          <a:lstStyle/>
          <a:p>
            <a:r>
              <a:rPr lang="nl-BE" dirty="0" smtClean="0"/>
              <a:t>BHPA as professional </a:t>
            </a:r>
            <a:r>
              <a:rPr lang="nl-BE" dirty="0" err="1" smtClean="0"/>
              <a:t>union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55" y="1988840"/>
            <a:ext cx="11449272" cy="460851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b="1" dirty="0" smtClean="0"/>
              <a:t>The following </a:t>
            </a:r>
            <a:r>
              <a:rPr lang="en-US" sz="2800" b="1" dirty="0" smtClean="0"/>
              <a:t>proposition is the result of a long running discussion and consensus:</a:t>
            </a:r>
          </a:p>
          <a:p>
            <a:pPr marL="514350" indent="-514350">
              <a:buNone/>
            </a:pPr>
            <a:endParaRPr lang="en-US" sz="2800" b="1" dirty="0" smtClean="0"/>
          </a:p>
          <a:p>
            <a:pPr marL="514350" indent="-514350"/>
            <a:r>
              <a:rPr lang="en-US" sz="2800" b="1" dirty="0" smtClean="0"/>
              <a:t>6 professional matters – meetings (2019 – 2021) </a:t>
            </a:r>
          </a:p>
          <a:p>
            <a:pPr marL="514350" indent="-514350"/>
            <a:r>
              <a:rPr lang="en-US" sz="2800" b="1" dirty="0" smtClean="0"/>
              <a:t>2 virtual meetings for everybody to give feedback</a:t>
            </a:r>
          </a:p>
          <a:p>
            <a:pPr marL="514350" indent="-514350">
              <a:buNone/>
            </a:pPr>
            <a:endParaRPr lang="en-US" sz="2800" b="1" dirty="0" smtClean="0"/>
          </a:p>
          <a:p>
            <a:pPr marL="514350" indent="-514350">
              <a:buNone/>
            </a:pPr>
            <a:r>
              <a:rPr lang="en-US" sz="2800" b="1" dirty="0" smtClean="0"/>
              <a:t>Resulting in the </a:t>
            </a:r>
            <a:r>
              <a:rPr lang="en-US" sz="2800" b="1" dirty="0" smtClean="0"/>
              <a:t>current</a:t>
            </a:r>
            <a:r>
              <a:rPr lang="en-US" sz="2800" b="1" dirty="0" smtClean="0"/>
              <a:t> proposition</a:t>
            </a:r>
            <a:endParaRPr lang="en-US" sz="2800" b="1" dirty="0" smtClean="0"/>
          </a:p>
          <a:p>
            <a:pPr>
              <a:buNone/>
            </a:pPr>
            <a:endParaRPr lang="nl-BE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CD2E09-CDD4-46CB-B57A-09302A8C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28</a:t>
            </a:fld>
            <a:endParaRPr lang="nl-NL" alt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88108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126" y="457201"/>
            <a:ext cx="10254162" cy="1123296"/>
          </a:xfrm>
        </p:spPr>
        <p:txBody>
          <a:bodyPr/>
          <a:lstStyle/>
          <a:p>
            <a:r>
              <a:rPr lang="nl-BE" dirty="0" smtClean="0"/>
              <a:t>BHPA as professional </a:t>
            </a:r>
            <a:r>
              <a:rPr lang="nl-BE" dirty="0" err="1" smtClean="0"/>
              <a:t>union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87" y="1988840"/>
            <a:ext cx="11161240" cy="460851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/>
              <a:t>Update </a:t>
            </a:r>
            <a:r>
              <a:rPr lang="en-US" sz="2800" b="1" dirty="0" smtClean="0"/>
              <a:t>Statutes to be compliant to new </a:t>
            </a:r>
            <a:r>
              <a:rPr lang="en-US" sz="2800" b="1" dirty="0" err="1" smtClean="0"/>
              <a:t>asbl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vzw</a:t>
            </a:r>
            <a:r>
              <a:rPr lang="en-US" sz="2800" b="1" dirty="0" smtClean="0"/>
              <a:t> </a:t>
            </a:r>
            <a:r>
              <a:rPr lang="en-US" sz="2800" b="1" dirty="0" smtClean="0"/>
              <a:t>legislation</a:t>
            </a:r>
          </a:p>
          <a:p>
            <a:pPr marL="914400" lvl="1" indent="-514350">
              <a:buNone/>
            </a:pPr>
            <a:r>
              <a:rPr lang="en-US" sz="2400" b="1" dirty="0" smtClean="0">
                <a:hlinkClick r:id="rId3"/>
              </a:rPr>
              <a:t>http://www.bhpa.eu/statutesNL</a:t>
            </a:r>
            <a:endParaRPr lang="en-US" sz="2400" b="1" dirty="0" smtClean="0"/>
          </a:p>
          <a:p>
            <a:pPr marL="914400" lvl="1" indent="-514350">
              <a:buNone/>
            </a:pPr>
            <a:r>
              <a:rPr lang="en-US" sz="2400" b="1" dirty="0" smtClean="0">
                <a:hlinkClick r:id="rId4"/>
              </a:rPr>
              <a:t>http://</a:t>
            </a:r>
            <a:r>
              <a:rPr lang="en-US" sz="2400" b="1" dirty="0" smtClean="0">
                <a:hlinkClick r:id="rId4"/>
              </a:rPr>
              <a:t>www.bhpa.eu/statutesFR</a:t>
            </a:r>
            <a:endParaRPr lang="en-US" sz="2400" b="1" dirty="0" smtClean="0"/>
          </a:p>
          <a:p>
            <a:pPr marL="914400" lvl="1" indent="-514350">
              <a:buNone/>
            </a:pPr>
            <a:endParaRPr lang="en-US" sz="2000" b="1" dirty="0" smtClean="0"/>
          </a:p>
          <a:p>
            <a:pPr marL="514350" indent="-514350">
              <a:buNone/>
            </a:pPr>
            <a:endParaRPr lang="en-US" sz="2800" b="1" dirty="0" smtClean="0"/>
          </a:p>
          <a:p>
            <a:pPr>
              <a:buNone/>
            </a:pPr>
            <a:endParaRPr lang="nl-BE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CD2E09-CDD4-46CB-B57A-09302A8C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29</a:t>
            </a:fld>
            <a:endParaRPr lang="nl-NL" alt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88108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6C848A-3FA7-4712-A55A-8CB58F0F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3</a:t>
            </a:fld>
            <a:endParaRPr lang="nl-NL" altLang="fr-FR"/>
          </a:p>
        </p:txBody>
      </p:sp>
      <p:pic>
        <p:nvPicPr>
          <p:cNvPr id="2051" name="Afbeelding 6" descr="image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23" y="2708920"/>
            <a:ext cx="946699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612279" y="62068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err="1" smtClean="0">
                <a:solidFill>
                  <a:schemeClr val="tx1"/>
                </a:solidFill>
              </a:rPr>
              <a:t>How</a:t>
            </a:r>
            <a:r>
              <a:rPr lang="nl-BE" sz="4000" dirty="0" smtClean="0">
                <a:solidFill>
                  <a:schemeClr val="tx1"/>
                </a:solidFill>
              </a:rPr>
              <a:t> to </a:t>
            </a:r>
            <a:r>
              <a:rPr lang="nl-BE" sz="4000" dirty="0" err="1" smtClean="0">
                <a:solidFill>
                  <a:schemeClr val="tx1"/>
                </a:solidFill>
              </a:rPr>
              <a:t>vote</a:t>
            </a:r>
            <a:r>
              <a:rPr lang="nl-BE" sz="4000" dirty="0" smtClean="0">
                <a:solidFill>
                  <a:schemeClr val="tx1"/>
                </a:solidFill>
              </a:rPr>
              <a:t>?</a:t>
            </a:r>
            <a:endParaRPr lang="nl-BE" sz="4000" dirty="0">
              <a:solidFill>
                <a:schemeClr val="tx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40271" y="184482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tx1"/>
                </a:solidFill>
              </a:rPr>
              <a:t>Look up </a:t>
            </a:r>
            <a:r>
              <a:rPr lang="nl-BE" dirty="0" err="1" smtClean="0">
                <a:solidFill>
                  <a:schemeClr val="tx1"/>
                </a:solidFill>
              </a:rPr>
              <a:t>your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voting</a:t>
            </a:r>
            <a:r>
              <a:rPr lang="nl-BE" dirty="0" smtClean="0">
                <a:solidFill>
                  <a:schemeClr val="tx1"/>
                </a:solidFill>
              </a:rPr>
              <a:t> ID </a:t>
            </a:r>
            <a:r>
              <a:rPr lang="nl-BE" dirty="0" err="1" smtClean="0">
                <a:solidFill>
                  <a:schemeClr val="tx1"/>
                </a:solidFill>
              </a:rPr>
              <a:t>on</a:t>
            </a:r>
            <a:r>
              <a:rPr lang="nl-BE" dirty="0" smtClean="0">
                <a:solidFill>
                  <a:schemeClr val="tx1"/>
                </a:solidFill>
              </a:rPr>
              <a:t> the </a:t>
            </a:r>
            <a:r>
              <a:rPr lang="nl-BE" dirty="0" err="1" smtClean="0">
                <a:solidFill>
                  <a:schemeClr val="tx1"/>
                </a:solidFill>
              </a:rPr>
              <a:t>BHPA.eu</a:t>
            </a:r>
            <a:r>
              <a:rPr lang="nl-BE" dirty="0" smtClean="0">
                <a:solidFill>
                  <a:schemeClr val="tx1"/>
                </a:solidFill>
              </a:rPr>
              <a:t> website: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484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196455" y="1628800"/>
            <a:ext cx="9377508" cy="5112568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</a:t>
            </a:r>
            <a:r>
              <a:rPr lang="en-US" dirty="0"/>
              <a:t>non-profit organization must adapt its articles of association to the provisions of the new code by January 1, 2024;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new </a:t>
            </a:r>
            <a:r>
              <a:rPr lang="en-US" u="sng" dirty="0"/>
              <a:t>definition</a:t>
            </a:r>
            <a:r>
              <a:rPr lang="en-US" dirty="0"/>
              <a:t> for the non-profit organization, without limitation on the number of </a:t>
            </a:r>
            <a:r>
              <a:rPr lang="en-US" u="sng" dirty="0"/>
              <a:t>commercial activities</a:t>
            </a:r>
            <a:r>
              <a:rPr lang="en-US" dirty="0"/>
              <a:t>, but with a prohibition on profit distribution and on capital advantages;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non-profit organization must pursue a </a:t>
            </a:r>
            <a:r>
              <a:rPr lang="en-US" u="sng" dirty="0"/>
              <a:t>selfless goal </a:t>
            </a:r>
            <a:r>
              <a:rPr lang="en-US" dirty="0"/>
              <a:t>in the context of specific activities that it has as its object; purpose and object must be clearly described under the articles of association;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non-profit organization may only use a </a:t>
            </a:r>
            <a:r>
              <a:rPr lang="en-US" u="sng" dirty="0"/>
              <a:t>name</a:t>
            </a:r>
            <a:r>
              <a:rPr lang="en-US" dirty="0"/>
              <a:t> that is not yet in use by another legal entity;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non-profit organization can be set up with </a:t>
            </a:r>
            <a:r>
              <a:rPr lang="en-US" u="sng" dirty="0"/>
              <a:t>two</a:t>
            </a:r>
            <a:r>
              <a:rPr lang="en-US" dirty="0"/>
              <a:t> people and no longer has to be with three;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</a:t>
            </a:r>
            <a:r>
              <a:rPr lang="en-US" dirty="0"/>
              <a:t>in </a:t>
            </a:r>
            <a:r>
              <a:rPr lang="en-US" u="sng" dirty="0"/>
              <a:t>terminology</a:t>
            </a:r>
            <a:r>
              <a:rPr lang="en-US" dirty="0"/>
              <a:t>: board of directors becomes administrative body, internal </a:t>
            </a:r>
            <a:r>
              <a:rPr lang="en-US" dirty="0" smtClean="0"/>
              <a:t>house regulations </a:t>
            </a:r>
            <a:r>
              <a:rPr lang="en-US" dirty="0"/>
              <a:t>become internal regulations;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general meeting must </a:t>
            </a:r>
            <a:r>
              <a:rPr lang="en-US" u="sng" dirty="0"/>
              <a:t>be no longer larger </a:t>
            </a:r>
            <a:r>
              <a:rPr lang="en-US" dirty="0"/>
              <a:t>than the administrative body;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Statutory </a:t>
            </a:r>
            <a:r>
              <a:rPr lang="en-US" u="sng" dirty="0"/>
              <a:t>representation</a:t>
            </a:r>
            <a:r>
              <a:rPr lang="en-US" dirty="0"/>
              <a:t> in and out of court only accrues to directors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Daily </a:t>
            </a:r>
            <a:r>
              <a:rPr lang="en-US" u="sng" dirty="0"/>
              <a:t>management </a:t>
            </a:r>
            <a:r>
              <a:rPr lang="en-US" dirty="0"/>
              <a:t>is finally getting a legal definition;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all acts binding the non-profit association, the signature of the person representing the non-profit association must state in which </a:t>
            </a:r>
            <a:r>
              <a:rPr lang="en-US" u="sng" dirty="0"/>
              <a:t>capacity </a:t>
            </a:r>
            <a:r>
              <a:rPr lang="en-US" dirty="0"/>
              <a:t>he or she is acting;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/>
              <a:t>liability of the directors </a:t>
            </a:r>
            <a:r>
              <a:rPr lang="en-US" dirty="0"/>
              <a:t>is clearly defined by law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Non-profit </a:t>
            </a:r>
            <a:r>
              <a:rPr lang="en-US" dirty="0"/>
              <a:t>organizations will be </a:t>
            </a:r>
            <a:r>
              <a:rPr lang="en-US" u="sng" dirty="0"/>
              <a:t>divided according to size:</a:t>
            </a:r>
            <a:r>
              <a:rPr lang="en-US" dirty="0"/>
              <a:t> small, other than small and micro non-profit organizations;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</a:t>
            </a:r>
            <a:r>
              <a:rPr lang="en-US" dirty="0"/>
              <a:t>mandatory statements are required on the </a:t>
            </a:r>
            <a:r>
              <a:rPr lang="en-US" u="sng" dirty="0"/>
              <a:t>outgoing documents </a:t>
            </a:r>
            <a:r>
              <a:rPr lang="en-US" dirty="0"/>
              <a:t>of a non-profit organization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/>
              <a:t>power </a:t>
            </a:r>
            <a:r>
              <a:rPr lang="en-US" u="sng" dirty="0"/>
              <a:t>of the general meeting </a:t>
            </a:r>
            <a:r>
              <a:rPr lang="en-US" dirty="0"/>
              <a:t>are broader and more clearly defined; </a:t>
            </a:r>
            <a:r>
              <a:rPr lang="en-US" dirty="0" smtClean="0"/>
              <a:t>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/>
              <a:t>notice period </a:t>
            </a:r>
            <a:r>
              <a:rPr lang="en-US" dirty="0"/>
              <a:t>for the general meeting will be extended from 8 to </a:t>
            </a:r>
            <a:r>
              <a:rPr lang="en-US" dirty="0" smtClean="0"/>
              <a:t>15 days; 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Excluding </a:t>
            </a:r>
            <a:r>
              <a:rPr lang="en-US" u="sng" dirty="0"/>
              <a:t>a member </a:t>
            </a:r>
            <a:r>
              <a:rPr lang="en-US" dirty="0"/>
              <a:t>from the general meeting becomes more difficult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is generally no longer possible to deviate from the </a:t>
            </a:r>
            <a:r>
              <a:rPr lang="en-US" u="sng" dirty="0"/>
              <a:t>agenda</a:t>
            </a:r>
            <a:r>
              <a:rPr lang="en-US" dirty="0"/>
              <a:t> of the general meeting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Directors </a:t>
            </a:r>
            <a:r>
              <a:rPr lang="en-US" dirty="0"/>
              <a:t>can in certain cases </a:t>
            </a:r>
            <a:r>
              <a:rPr lang="en-US" u="sng" dirty="0"/>
              <a:t>co-opt</a:t>
            </a:r>
            <a:r>
              <a:rPr lang="en-US" dirty="0"/>
              <a:t> directors themselves;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Written </a:t>
            </a:r>
            <a:r>
              <a:rPr lang="en-US" u="sng" dirty="0"/>
              <a:t>decision-making </a:t>
            </a:r>
            <a:r>
              <a:rPr lang="en-US" dirty="0"/>
              <a:t>for the administrative body is introduced;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u="sng" dirty="0" smtClean="0"/>
              <a:t>conflict of interest scheme </a:t>
            </a:r>
            <a:r>
              <a:rPr lang="en-US" dirty="0" smtClean="0"/>
              <a:t>for </a:t>
            </a:r>
            <a:r>
              <a:rPr lang="en-US" dirty="0"/>
              <a:t>directors is introduced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Decisions </a:t>
            </a:r>
            <a:r>
              <a:rPr lang="en-US" dirty="0"/>
              <a:t>according to the rules of </a:t>
            </a:r>
            <a:r>
              <a:rPr lang="en-US" u="sng" dirty="0"/>
              <a:t>deliberative meetings </a:t>
            </a:r>
            <a:r>
              <a:rPr lang="en-US" dirty="0"/>
              <a:t>is the norm;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Legal </a:t>
            </a:r>
            <a:r>
              <a:rPr lang="en-US" dirty="0"/>
              <a:t>entities-directors must appoint a </a:t>
            </a:r>
            <a:r>
              <a:rPr lang="en-US" u="sng" dirty="0"/>
              <a:t>permanent representative </a:t>
            </a:r>
            <a:r>
              <a:rPr lang="en-US" dirty="0"/>
              <a:t>in the administrative body.</a:t>
            </a:r>
            <a:endParaRPr lang="nl-BE" dirty="0"/>
          </a:p>
        </p:txBody>
      </p:sp>
      <p:sp>
        <p:nvSpPr>
          <p:cNvPr id="6" name="Tekstvak 5"/>
          <p:cNvSpPr txBox="1"/>
          <p:nvPr/>
        </p:nvSpPr>
        <p:spPr>
          <a:xfrm>
            <a:off x="4081945" y="139701"/>
            <a:ext cx="4107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has changed?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6"/>
          <p:cNvSpPr/>
          <p:nvPr/>
        </p:nvSpPr>
        <p:spPr>
          <a:xfrm>
            <a:off x="2556495" y="47667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Update Statutes to be compliant to new </a:t>
            </a:r>
            <a:r>
              <a:rPr lang="en-US" dirty="0" err="1" smtClean="0">
                <a:solidFill>
                  <a:schemeClr val="tx1"/>
                </a:solidFill>
              </a:rPr>
              <a:t>asbl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vzw</a:t>
            </a:r>
            <a:r>
              <a:rPr lang="en-US" dirty="0" smtClean="0">
                <a:solidFill>
                  <a:schemeClr val="tx1"/>
                </a:solidFill>
              </a:rPr>
              <a:t> legislation</a:t>
            </a:r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49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126" y="457201"/>
            <a:ext cx="10254162" cy="1123296"/>
          </a:xfrm>
        </p:spPr>
        <p:txBody>
          <a:bodyPr/>
          <a:lstStyle/>
          <a:p>
            <a:r>
              <a:rPr lang="nl-BE" dirty="0" smtClean="0"/>
              <a:t>BHPA as professional </a:t>
            </a:r>
            <a:r>
              <a:rPr lang="nl-BE" dirty="0" err="1" smtClean="0"/>
              <a:t>union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87" y="1988840"/>
            <a:ext cx="11161240" cy="460851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b="1" dirty="0" smtClean="0"/>
              <a:t>2.  Change BHPA from scientific organization to professional union.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b="1" dirty="0" smtClean="0"/>
              <a:t>Updated membership </a:t>
            </a:r>
            <a:r>
              <a:rPr lang="en-US" sz="2400" b="1" dirty="0" err="1" smtClean="0"/>
              <a:t>organisation</a:t>
            </a:r>
            <a:r>
              <a:rPr lang="en-US" sz="2400" b="1" dirty="0" smtClean="0"/>
              <a:t> and reinstate scientific board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b="1" dirty="0" smtClean="0"/>
              <a:t>Define condition to become board member, </a:t>
            </a:r>
            <a:r>
              <a:rPr lang="en-US" sz="2400" dirty="0" smtClean="0"/>
              <a:t>duration of mandate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b="1" dirty="0" smtClean="0"/>
              <a:t>Define sanctions</a:t>
            </a:r>
            <a:r>
              <a:rPr lang="en-US" sz="2400" dirty="0" smtClean="0"/>
              <a:t> when non compliant to code of professional conduct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the commitment to seek, together with the other party, the means to </a:t>
            </a:r>
            <a:r>
              <a:rPr lang="en-US" sz="2400" b="1" dirty="0" smtClean="0"/>
              <a:t>settle any dispute </a:t>
            </a:r>
            <a:r>
              <a:rPr lang="en-US" sz="2400" dirty="0" smtClean="0"/>
              <a:t>about the working conditions that the association enters into, either by conciliation or by arbitration.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Update </a:t>
            </a:r>
            <a:r>
              <a:rPr lang="en-US" sz="2400" b="1" dirty="0" smtClean="0"/>
              <a:t>internal rules of procedure (code of professional conduct </a:t>
            </a:r>
            <a:r>
              <a:rPr lang="en-US" sz="2400" b="1" dirty="0" smtClean="0"/>
              <a:t>from 2014)</a:t>
            </a:r>
            <a:endParaRPr lang="en-US" sz="2400" b="1" dirty="0" smtClean="0"/>
          </a:p>
          <a:p>
            <a:pPr marL="914400" lvl="1" indent="-514350">
              <a:buNone/>
            </a:pPr>
            <a:endParaRPr lang="en-US" sz="2400" b="1" dirty="0" smtClean="0"/>
          </a:p>
          <a:p>
            <a:pPr marL="914400" lvl="1" indent="-514350">
              <a:buNone/>
            </a:pPr>
            <a:r>
              <a:rPr lang="en-US" sz="2400" dirty="0" smtClean="0">
                <a:hlinkClick r:id="rId3"/>
              </a:rPr>
              <a:t>http://www.bhpa.eu/new_membership</a:t>
            </a:r>
            <a:endParaRPr lang="en-US" sz="2800" b="1" dirty="0" smtClean="0"/>
          </a:p>
          <a:p>
            <a:pPr>
              <a:buNone/>
            </a:pPr>
            <a:endParaRPr lang="nl-BE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CD2E09-CDD4-46CB-B57A-09302A8C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31</a:t>
            </a:fld>
            <a:endParaRPr lang="nl-NL" alt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88108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32</a:t>
            </a:fld>
            <a:endParaRPr lang="nl-NL" altLang="fr-F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511" y="116632"/>
            <a:ext cx="9289032" cy="651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1972849" y="548681"/>
            <a:ext cx="10016694" cy="619268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400" dirty="0" smtClean="0"/>
              <a:t>Before we vote: 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Statutes </a:t>
            </a:r>
            <a:r>
              <a:rPr lang="en-US" sz="2400" dirty="0" smtClean="0"/>
              <a:t>change only valid:</a:t>
            </a:r>
          </a:p>
          <a:p>
            <a:pPr lvl="1">
              <a:buNone/>
            </a:pPr>
            <a:r>
              <a:rPr lang="en-US" sz="2400" b="1" dirty="0" smtClean="0"/>
              <a:t>General assembly with 2/3e of the members present </a:t>
            </a:r>
            <a:r>
              <a:rPr lang="en-US" sz="2400" b="1" dirty="0" smtClean="0"/>
              <a:t>or represented. </a:t>
            </a:r>
          </a:p>
          <a:p>
            <a:pPr lvl="1"/>
            <a:r>
              <a:rPr lang="en-US" sz="2400" dirty="0" smtClean="0"/>
              <a:t>Effective members:149</a:t>
            </a:r>
          </a:p>
          <a:p>
            <a:pPr lvl="1"/>
            <a:r>
              <a:rPr lang="en-US" sz="2400" dirty="0" smtClean="0"/>
              <a:t>Necessary amount of members to change statutes: 99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r>
              <a:rPr lang="en-US" sz="2400" b="1" dirty="0" smtClean="0"/>
              <a:t>To change </a:t>
            </a:r>
            <a:r>
              <a:rPr lang="en-US" sz="2400" b="1" dirty="0" smtClean="0"/>
              <a:t>of purpose of </a:t>
            </a:r>
            <a:r>
              <a:rPr lang="en-US" sz="2400" b="1" dirty="0" err="1" smtClean="0"/>
              <a:t>vzw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asbl</a:t>
            </a:r>
            <a:r>
              <a:rPr lang="en-US" sz="2400" b="1" dirty="0" smtClean="0"/>
              <a:t>/NPO : 4/5e of the votes in favor </a:t>
            </a:r>
            <a:r>
              <a:rPr lang="en-US" sz="2400" b="1" dirty="0" smtClean="0"/>
              <a:t>of change</a:t>
            </a:r>
          </a:p>
          <a:p>
            <a:pPr lvl="1">
              <a:buNone/>
            </a:pPr>
            <a:r>
              <a:rPr lang="en-US" sz="2400" dirty="0" smtClean="0"/>
              <a:t>e.g. Minimum: 79 of 99 in favor of change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In </a:t>
            </a:r>
            <a:r>
              <a:rPr lang="en-US" sz="2400" dirty="0" smtClean="0"/>
              <a:t>case 2/3 is of members is not achieved: extra ordinary assembly where the amount of people present is not restrictive and at least 15 day after the first assembly </a:t>
            </a:r>
            <a:r>
              <a:rPr lang="en-US" sz="2400" dirty="0" smtClean="0">
                <a:sym typeface="Wingdings" pitchFamily="2" charset="2"/>
              </a:rPr>
              <a:t> BHPA </a:t>
            </a:r>
            <a:r>
              <a:rPr lang="en-US" sz="2400" dirty="0" smtClean="0">
                <a:sym typeface="Wingdings" pitchFamily="2" charset="2"/>
              </a:rPr>
              <a:t>symposium</a:t>
            </a:r>
            <a:endParaRPr lang="en-US" sz="2400" dirty="0" smtClean="0"/>
          </a:p>
        </p:txBody>
      </p:sp>
      <p:sp>
        <p:nvSpPr>
          <p:cNvPr id="6" name="Tekstvak 5"/>
          <p:cNvSpPr txBox="1"/>
          <p:nvPr/>
        </p:nvSpPr>
        <p:spPr>
          <a:xfrm>
            <a:off x="4081945" y="139701"/>
            <a:ext cx="4107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has changed?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549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081945" y="139701"/>
            <a:ext cx="4107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has changed?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6"/>
          <p:cNvSpPr/>
          <p:nvPr/>
        </p:nvSpPr>
        <p:spPr>
          <a:xfrm>
            <a:off x="324247" y="2132856"/>
            <a:ext cx="5314275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smtClean="0">
                <a:solidFill>
                  <a:schemeClr val="tx1"/>
                </a:solidFill>
                <a:hlinkClick r:id="rId3"/>
              </a:rPr>
              <a:t>https://www.bhpa2021.eu</a:t>
            </a:r>
            <a:r>
              <a:rPr lang="nl-BE" dirty="0" smtClean="0">
                <a:solidFill>
                  <a:schemeClr val="tx1"/>
                </a:solidFill>
                <a:hlinkClick r:id="rId3"/>
              </a:rPr>
              <a:t>/</a:t>
            </a:r>
            <a:endParaRPr lang="nl-BE" dirty="0" smtClean="0">
              <a:solidFill>
                <a:schemeClr val="tx1"/>
              </a:solidFill>
            </a:endParaRPr>
          </a:p>
          <a:p>
            <a:endParaRPr lang="nl-BE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REGISTER NOW!!!!!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Extra-ordinary General Assembly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 Thursday 29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of April: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Discussing the reports of the working groups,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Discussing the internal rules of procedures,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Discussion the scientific board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nl-BE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815" y="116632"/>
            <a:ext cx="4667060" cy="663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549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6C848A-3FA7-4712-A55A-8CB58F0F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35</a:t>
            </a:fld>
            <a:endParaRPr lang="nl-NL" alt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556495" y="2558515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8800" dirty="0" err="1" smtClean="0">
                <a:solidFill>
                  <a:schemeClr val="tx1"/>
                </a:solidFill>
              </a:rPr>
              <a:t>Please</a:t>
            </a:r>
            <a:r>
              <a:rPr lang="nl-BE" sz="8800" dirty="0" smtClean="0">
                <a:solidFill>
                  <a:schemeClr val="tx1"/>
                </a:solidFill>
              </a:rPr>
              <a:t> VOTE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Do you approve </a:t>
            </a:r>
            <a:r>
              <a:rPr lang="en-US" sz="2800" dirty="0" smtClean="0">
                <a:solidFill>
                  <a:schemeClr val="tx1"/>
                </a:solidFill>
              </a:rPr>
              <a:t>to </a:t>
            </a:r>
            <a:r>
              <a:rPr lang="en-US" sz="2800" dirty="0" smtClean="0">
                <a:solidFill>
                  <a:schemeClr val="tx1"/>
                </a:solidFill>
              </a:rPr>
              <a:t>change BHPA from scientific to professional </a:t>
            </a:r>
            <a:r>
              <a:rPr lang="en-US" sz="2800" dirty="0" smtClean="0">
                <a:solidFill>
                  <a:schemeClr val="tx1"/>
                </a:solidFill>
              </a:rPr>
              <a:t>union, the new membership system and </a:t>
            </a:r>
            <a:r>
              <a:rPr lang="en-US" sz="2800" dirty="0" smtClean="0">
                <a:solidFill>
                  <a:schemeClr val="tx1"/>
                </a:solidFill>
              </a:rPr>
              <a:t>be conform to the new legislation of VZW/ASBL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nl-BE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484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247" y="273050"/>
            <a:ext cx="8716754" cy="116205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For </a:t>
            </a:r>
            <a:r>
              <a:rPr lang="nl-BE" sz="3200" dirty="0" err="1" smtClean="0"/>
              <a:t>people</a:t>
            </a:r>
            <a:r>
              <a:rPr lang="nl-BE" sz="3200" dirty="0" smtClean="0"/>
              <a:t> </a:t>
            </a:r>
            <a:r>
              <a:rPr lang="nl-BE" sz="3200" dirty="0" err="1" smtClean="0"/>
              <a:t>with</a:t>
            </a:r>
            <a:r>
              <a:rPr lang="nl-BE" sz="3200" dirty="0" smtClean="0"/>
              <a:t> a proxy/</a:t>
            </a:r>
            <a:r>
              <a:rPr lang="nl-BE" sz="3200" dirty="0" err="1" smtClean="0"/>
              <a:t>convocation</a:t>
            </a:r>
            <a:r>
              <a:rPr lang="nl-BE" sz="3200" dirty="0" smtClean="0"/>
              <a:t>/volmacht: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58043" y="456207"/>
            <a:ext cx="7087483" cy="5853113"/>
          </a:xfrm>
        </p:spPr>
        <p:txBody>
          <a:bodyPr/>
          <a:lstStyle/>
          <a:p>
            <a:endParaRPr lang="nl-BE" u="sng" dirty="0" smtClean="0">
              <a:hlinkClick r:id="rId2"/>
            </a:endParaRPr>
          </a:p>
          <a:p>
            <a:endParaRPr lang="nl-BE" u="sng" dirty="0" smtClean="0">
              <a:hlinkClick r:id="rId2"/>
            </a:endParaRPr>
          </a:p>
          <a:p>
            <a:pPr>
              <a:buNone/>
            </a:pPr>
            <a:r>
              <a:rPr lang="nl-BE" u="sng" dirty="0" smtClean="0">
                <a:hlinkClick r:id="rId3"/>
              </a:rPr>
              <a:t>https</a:t>
            </a:r>
            <a:r>
              <a:rPr lang="nl-BE" u="sng" dirty="0" smtClean="0">
                <a:hlinkClick r:id="rId3"/>
              </a:rPr>
              <a:t>://forms.office.com/r/FPRVHjKsRp</a:t>
            </a:r>
            <a:endParaRPr lang="nl-BE" u="sng" dirty="0" smtClean="0"/>
          </a:p>
          <a:p>
            <a:endParaRPr lang="nl-BE" u="sng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8263" y="2348881"/>
            <a:ext cx="5616624" cy="1656183"/>
          </a:xfrm>
        </p:spPr>
        <p:txBody>
          <a:bodyPr>
            <a:noAutofit/>
          </a:bodyPr>
          <a:lstStyle/>
          <a:p>
            <a:r>
              <a:rPr lang="nl-BE" sz="2400" dirty="0" err="1" smtClean="0"/>
              <a:t>Vote</a:t>
            </a:r>
            <a:r>
              <a:rPr lang="nl-BE" sz="2400" dirty="0" smtClean="0"/>
              <a:t> offline via microsoft </a:t>
            </a:r>
            <a:r>
              <a:rPr lang="nl-BE" sz="2400" dirty="0" err="1" smtClean="0"/>
              <a:t>forms</a:t>
            </a:r>
            <a:r>
              <a:rPr lang="nl-BE" sz="2400" dirty="0" smtClean="0"/>
              <a:t> </a:t>
            </a:r>
            <a:r>
              <a:rPr lang="nl-BE" sz="2400" dirty="0" err="1" smtClean="0"/>
              <a:t>for</a:t>
            </a:r>
            <a:r>
              <a:rPr lang="nl-BE" sz="2400" dirty="0" smtClean="0"/>
              <a:t> </a:t>
            </a:r>
            <a:r>
              <a:rPr lang="nl-BE" sz="2400" dirty="0" err="1" smtClean="0"/>
              <a:t>your</a:t>
            </a:r>
            <a:r>
              <a:rPr lang="nl-BE" sz="2400" dirty="0" smtClean="0"/>
              <a:t> 2nd </a:t>
            </a:r>
            <a:r>
              <a:rPr lang="nl-BE" sz="2400" dirty="0" err="1" smtClean="0"/>
              <a:t>or</a:t>
            </a:r>
            <a:r>
              <a:rPr lang="nl-BE" sz="2400" dirty="0" smtClean="0"/>
              <a:t> 3rd </a:t>
            </a:r>
            <a:r>
              <a:rPr lang="nl-BE" sz="2400" dirty="0" err="1" smtClean="0"/>
              <a:t>vote</a:t>
            </a:r>
            <a:r>
              <a:rPr lang="nl-BE" sz="2400" dirty="0" smtClean="0"/>
              <a:t> </a:t>
            </a:r>
          </a:p>
          <a:p>
            <a:r>
              <a:rPr lang="nl-BE" sz="2400" dirty="0" smtClean="0"/>
              <a:t>(maximum 2 proxy per </a:t>
            </a:r>
            <a:r>
              <a:rPr lang="nl-BE" sz="2400" dirty="0" err="1" smtClean="0"/>
              <a:t>member</a:t>
            </a:r>
            <a:r>
              <a:rPr lang="nl-BE" sz="2400" dirty="0" smtClean="0"/>
              <a:t>)</a:t>
            </a:r>
          </a:p>
          <a:p>
            <a:endParaRPr lang="nl-BE" sz="2400" dirty="0" smtClean="0"/>
          </a:p>
          <a:p>
            <a:r>
              <a:rPr lang="en-US" sz="2400" dirty="0" smtClean="0"/>
              <a:t>Available until 21h 29/03/2021</a:t>
            </a:r>
          </a:p>
          <a:p>
            <a:endParaRPr lang="nl-BE" sz="2400" dirty="0" smtClean="0"/>
          </a:p>
          <a:p>
            <a:r>
              <a:rPr lang="nl-BE" sz="2400" dirty="0" smtClean="0"/>
              <a:t>In case of </a:t>
            </a:r>
            <a:r>
              <a:rPr lang="nl-BE" sz="2400" dirty="0" err="1" smtClean="0"/>
              <a:t>problems</a:t>
            </a:r>
            <a:r>
              <a:rPr lang="nl-BE" sz="2400" dirty="0" smtClean="0"/>
              <a:t> contact the board </a:t>
            </a:r>
            <a:r>
              <a:rPr lang="nl-BE" sz="2400" dirty="0" smtClean="0"/>
              <a:t>!!</a:t>
            </a:r>
          </a:p>
          <a:p>
            <a:endParaRPr lang="nl-BE" sz="2400" dirty="0" smtClean="0"/>
          </a:p>
          <a:p>
            <a:r>
              <a:rPr lang="nl-BE" sz="2400" dirty="0" err="1" smtClean="0"/>
              <a:t>Jan.vandecasteele</a:t>
            </a:r>
            <a:r>
              <a:rPr lang="nl-BE" sz="2400" dirty="0" smtClean="0"/>
              <a:t>@</a:t>
            </a:r>
            <a:r>
              <a:rPr lang="nl-BE" sz="2400" dirty="0" err="1" smtClean="0"/>
              <a:t>azstlucas.be</a:t>
            </a:r>
            <a:r>
              <a:rPr lang="nl-BE" sz="2400" dirty="0" smtClean="0"/>
              <a:t> </a:t>
            </a:r>
          </a:p>
          <a:p>
            <a:endParaRPr lang="nl-BE" sz="2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36</a:t>
            </a:fld>
            <a:endParaRPr lang="nl-NL" alt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99" y="2418106"/>
            <a:ext cx="3384377" cy="411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447758" y="2940055"/>
            <a:ext cx="9917926" cy="803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8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Thank you 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F79AF88D-84CD-4508-BD5A-7D8EFCA6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37</a:t>
            </a:fld>
            <a:endParaRPr lang="nl-NL" alt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6C848A-3FA7-4712-A55A-8CB58F0F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4</a:t>
            </a:fld>
            <a:endParaRPr lang="nl-NL" alt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439" y="116632"/>
            <a:ext cx="6984776" cy="653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00484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6C848A-3FA7-4712-A55A-8CB58F0F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5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2439" y="4725144"/>
            <a:ext cx="77288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4327" y="1844824"/>
            <a:ext cx="100203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00484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247" y="273050"/>
            <a:ext cx="8716754" cy="116205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For </a:t>
            </a:r>
            <a:r>
              <a:rPr lang="nl-BE" sz="3200" dirty="0" err="1" smtClean="0"/>
              <a:t>people</a:t>
            </a:r>
            <a:r>
              <a:rPr lang="nl-BE" sz="3200" dirty="0" smtClean="0"/>
              <a:t> </a:t>
            </a:r>
            <a:r>
              <a:rPr lang="nl-BE" sz="3200" dirty="0" err="1" smtClean="0"/>
              <a:t>with</a:t>
            </a:r>
            <a:r>
              <a:rPr lang="nl-BE" sz="3200" dirty="0" smtClean="0"/>
              <a:t> a proxy/</a:t>
            </a:r>
            <a:r>
              <a:rPr lang="nl-BE" sz="3200" dirty="0" err="1" smtClean="0"/>
              <a:t>convocation</a:t>
            </a:r>
            <a:r>
              <a:rPr lang="nl-BE" sz="3200" dirty="0" smtClean="0"/>
              <a:t>/volmacht:</a:t>
            </a:r>
            <a:endParaRPr lang="nl-BE" sz="3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8263" y="2348881"/>
            <a:ext cx="10729192" cy="1656183"/>
          </a:xfrm>
        </p:spPr>
        <p:txBody>
          <a:bodyPr>
            <a:noAutofit/>
          </a:bodyPr>
          <a:lstStyle/>
          <a:p>
            <a:r>
              <a:rPr lang="nl-BE" sz="2400" dirty="0" err="1" smtClean="0"/>
              <a:t>Vote</a:t>
            </a:r>
            <a:r>
              <a:rPr lang="nl-BE" sz="2400" dirty="0" smtClean="0"/>
              <a:t> </a:t>
            </a:r>
            <a:r>
              <a:rPr lang="nl-BE" sz="2400" b="1" u="sng" dirty="0" smtClean="0"/>
              <a:t>offline </a:t>
            </a:r>
            <a:r>
              <a:rPr lang="nl-BE" sz="2400" b="1" u="sng" dirty="0" err="1" smtClean="0"/>
              <a:t>after</a:t>
            </a:r>
            <a:r>
              <a:rPr lang="nl-BE" sz="2400" b="1" u="sng" dirty="0" smtClean="0"/>
              <a:t> the meeting </a:t>
            </a:r>
            <a:r>
              <a:rPr lang="nl-BE" sz="2400" dirty="0" smtClean="0"/>
              <a:t>via microsoft </a:t>
            </a:r>
            <a:r>
              <a:rPr lang="nl-BE" sz="2400" dirty="0" err="1" smtClean="0"/>
              <a:t>forms</a:t>
            </a:r>
            <a:r>
              <a:rPr lang="nl-BE" sz="2400" dirty="0" smtClean="0"/>
              <a:t> </a:t>
            </a:r>
            <a:r>
              <a:rPr lang="nl-BE" sz="2400" dirty="0" err="1" smtClean="0"/>
              <a:t>for</a:t>
            </a:r>
            <a:r>
              <a:rPr lang="nl-BE" sz="2400" dirty="0" smtClean="0"/>
              <a:t> </a:t>
            </a:r>
            <a:r>
              <a:rPr lang="nl-BE" sz="2400" dirty="0" err="1" smtClean="0"/>
              <a:t>your</a:t>
            </a:r>
            <a:r>
              <a:rPr lang="nl-BE" sz="2400" dirty="0" smtClean="0"/>
              <a:t> 2nd </a:t>
            </a:r>
            <a:r>
              <a:rPr lang="nl-BE" sz="2400" dirty="0" err="1" smtClean="0"/>
              <a:t>or</a:t>
            </a:r>
            <a:r>
              <a:rPr lang="nl-BE" sz="2400" dirty="0" smtClean="0"/>
              <a:t> 3rd </a:t>
            </a:r>
            <a:r>
              <a:rPr lang="nl-BE" sz="2400" dirty="0" err="1" smtClean="0"/>
              <a:t>vote</a:t>
            </a:r>
            <a:r>
              <a:rPr lang="nl-BE" sz="2400" dirty="0" smtClean="0"/>
              <a:t> </a:t>
            </a:r>
          </a:p>
          <a:p>
            <a:r>
              <a:rPr lang="nl-BE" sz="2400" dirty="0" smtClean="0"/>
              <a:t>(maximum 2 proxy per </a:t>
            </a:r>
            <a:r>
              <a:rPr lang="nl-BE" sz="2400" dirty="0" err="1" smtClean="0"/>
              <a:t>member</a:t>
            </a:r>
            <a:r>
              <a:rPr lang="nl-BE" sz="2400" dirty="0" smtClean="0"/>
              <a:t>)</a:t>
            </a:r>
          </a:p>
          <a:p>
            <a:r>
              <a:rPr lang="nl-BE" sz="2400" dirty="0" smtClean="0"/>
              <a:t>Link </a:t>
            </a:r>
            <a:r>
              <a:rPr lang="nl-BE" sz="2400" dirty="0" err="1" smtClean="0"/>
              <a:t>will</a:t>
            </a:r>
            <a:r>
              <a:rPr lang="nl-BE" sz="2400" dirty="0" smtClean="0"/>
              <a:t> </a:t>
            </a:r>
            <a:r>
              <a:rPr lang="nl-BE" sz="2400" dirty="0" err="1" smtClean="0"/>
              <a:t>be</a:t>
            </a:r>
            <a:r>
              <a:rPr lang="nl-BE" sz="2400" dirty="0" smtClean="0"/>
              <a:t> </a:t>
            </a:r>
            <a:r>
              <a:rPr lang="nl-BE" sz="2400" dirty="0" err="1" smtClean="0"/>
              <a:t>given</a:t>
            </a:r>
            <a:r>
              <a:rPr lang="nl-BE" sz="2400" dirty="0" smtClean="0"/>
              <a:t> at the end of </a:t>
            </a:r>
            <a:r>
              <a:rPr lang="nl-BE" sz="2400" dirty="0" err="1" smtClean="0"/>
              <a:t>this</a:t>
            </a:r>
            <a:r>
              <a:rPr lang="nl-BE" sz="2400" dirty="0" smtClean="0"/>
              <a:t> </a:t>
            </a:r>
            <a:r>
              <a:rPr lang="nl-BE" sz="2400" dirty="0" err="1" smtClean="0"/>
              <a:t>presentation</a:t>
            </a:r>
            <a:endParaRPr lang="nl-BE" sz="2400" dirty="0" smtClean="0"/>
          </a:p>
          <a:p>
            <a:endParaRPr lang="nl-BE" sz="2400" dirty="0" smtClean="0"/>
          </a:p>
          <a:p>
            <a:r>
              <a:rPr lang="en-US" sz="2400" dirty="0" smtClean="0"/>
              <a:t>Available until 21h 29/03/2021</a:t>
            </a:r>
          </a:p>
          <a:p>
            <a:endParaRPr lang="nl-BE" sz="2400" dirty="0" smtClean="0"/>
          </a:p>
          <a:p>
            <a:r>
              <a:rPr lang="nl-BE" sz="2400" dirty="0" smtClean="0"/>
              <a:t>In case of </a:t>
            </a:r>
            <a:r>
              <a:rPr lang="nl-BE" sz="2400" dirty="0" err="1" smtClean="0"/>
              <a:t>problems</a:t>
            </a:r>
            <a:r>
              <a:rPr lang="nl-BE" sz="2400" dirty="0" smtClean="0"/>
              <a:t> contact the board !!</a:t>
            </a:r>
          </a:p>
          <a:p>
            <a:r>
              <a:rPr lang="nl-BE" sz="2400" dirty="0" err="1" smtClean="0"/>
              <a:t>Jan.vandecasteele</a:t>
            </a:r>
            <a:r>
              <a:rPr lang="nl-BE" sz="2400" dirty="0" smtClean="0"/>
              <a:t>@</a:t>
            </a:r>
            <a:r>
              <a:rPr lang="nl-BE" sz="2400" dirty="0" err="1" smtClean="0"/>
              <a:t>azstlucas.be</a:t>
            </a:r>
            <a:r>
              <a:rPr lang="nl-BE" sz="2400" dirty="0" smtClean="0"/>
              <a:t> </a:t>
            </a:r>
          </a:p>
          <a:p>
            <a:endParaRPr lang="nl-BE" sz="2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6</a:t>
            </a:fld>
            <a:endParaRPr lang="nl-NL" alt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1AD68EC-4FF0-4219-861A-53C69F4A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7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2677924" y="1563959"/>
            <a:ext cx="6231236" cy="510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Welcome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Approval of 2020 financial report,</a:t>
            </a:r>
            <a:endParaRPr kumimoji="0" lang="nl-BE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Discharge of Board for 2020,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Approval of the 2021 budget,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composition,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members,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BHPA as professional Union.</a:t>
            </a:r>
            <a:endParaRPr kumimoji="0" lang="nl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898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632809" y="260350"/>
            <a:ext cx="1081778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hangingPunct="1">
              <a:spcBef>
                <a:spcPct val="0"/>
              </a:spcBef>
              <a:buClrTx/>
            </a:pPr>
            <a:r>
              <a:rPr lang="en-US" altLang="fr-FR" sz="40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Financial Report </a:t>
            </a:r>
            <a:r>
              <a:rPr lang="en-US" altLang="fr-FR" sz="4000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2020</a:t>
            </a:r>
            <a:endParaRPr lang="en-US" altLang="fr-FR" sz="4000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8D6D4A6-0CA6-4AB6-B04D-17B306F8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8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2628503" y="1772816"/>
          <a:ext cx="7272808" cy="3744416"/>
        </p:xfrm>
        <a:graphic>
          <a:graphicData uri="http://schemas.openxmlformats.org/drawingml/2006/table">
            <a:tbl>
              <a:tblPr/>
              <a:tblGrid>
                <a:gridCol w="5096692"/>
                <a:gridCol w="2176116"/>
              </a:tblGrid>
              <a:tr h="442888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dirty="0" err="1">
                          <a:latin typeface="Geneva"/>
                        </a:rPr>
                        <a:t>Debit</a:t>
                      </a:r>
                      <a:r>
                        <a:rPr lang="nl-BE" sz="1800" b="1" i="0" u="none" strike="noStrike" dirty="0">
                          <a:latin typeface="Geneva"/>
                        </a:rPr>
                        <a:t> 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2757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Website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 €         24.411,86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Working BHPA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 €                 26,30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Account costs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 €                 42,10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Catering / Rooms Workgroups / Travel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 €               772,66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25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Memberships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 €           2.103,43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57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57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57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latin typeface="Geneva"/>
                        </a:rPr>
                        <a:t> €         27.356,35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27349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5096422"/>
              </p:ext>
            </p:extLst>
          </p:nvPr>
        </p:nvGraphicFramePr>
        <p:xfrm>
          <a:off x="2363427" y="1403349"/>
          <a:ext cx="7298772" cy="4107844"/>
        </p:xfrm>
        <a:graphic>
          <a:graphicData uri="http://schemas.openxmlformats.org/drawingml/2006/table">
            <a:tbl>
              <a:tblPr/>
              <a:tblGrid>
                <a:gridCol w="511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3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865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effectLst/>
                          <a:latin typeface="Geneva"/>
                        </a:rPr>
                        <a:t>Credit 2020</a:t>
                      </a:r>
                      <a:endParaRPr lang="en-US" sz="2000" b="1" i="0" u="none" strike="noStrike" dirty="0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11267" marR="112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Geneva"/>
                        </a:rPr>
                        <a:t>Memberships</a:t>
                      </a:r>
                    </a:p>
                  </a:txBody>
                  <a:tcPr marL="11267" marR="11267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Geneva"/>
                        </a:rPr>
                        <a:t> €           </a:t>
                      </a:r>
                      <a:r>
                        <a:rPr lang="en-US" sz="1800" b="0" i="0" u="none" strike="noStrike" dirty="0" smtClean="0">
                          <a:effectLst/>
                          <a:latin typeface="Geneva"/>
                        </a:rPr>
                        <a:t>8.100,00 </a:t>
                      </a:r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Geneva"/>
                        </a:rPr>
                        <a:t>Sponsors</a:t>
                      </a:r>
                    </a:p>
                  </a:txBody>
                  <a:tcPr marL="11267" marR="11267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Geneva"/>
                        </a:rPr>
                        <a:t> €           </a:t>
                      </a:r>
                      <a:r>
                        <a:rPr lang="en-US" sz="1800" b="0" i="0" u="none" strike="noStrike" dirty="0" smtClean="0">
                          <a:effectLst/>
                          <a:latin typeface="Geneva"/>
                        </a:rPr>
                        <a:t>   300,00</a:t>
                      </a:r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1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Geneva"/>
                        </a:rPr>
                        <a:t>Symposium 2020</a:t>
                      </a:r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Geneva"/>
                        </a:rPr>
                        <a:t> </a:t>
                      </a:r>
                      <a:r>
                        <a:rPr lang="en-US" sz="1800" b="0" i="0" u="none" strike="noStrike" dirty="0" smtClean="0">
                          <a:effectLst/>
                          <a:latin typeface="Geneva"/>
                        </a:rPr>
                        <a:t>€           1.685,00</a:t>
                      </a:r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Geneva"/>
                        </a:rPr>
                        <a:t>Total Incomes</a:t>
                      </a:r>
                    </a:p>
                  </a:txBody>
                  <a:tcPr marL="11267" marR="11267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Geneva"/>
                        </a:rPr>
                        <a:t> </a:t>
                      </a:r>
                      <a:r>
                        <a:rPr lang="en-US" sz="1800" b="1" i="0" u="none" strike="noStrike" dirty="0" smtClean="0">
                          <a:effectLst/>
                          <a:latin typeface="Geneva"/>
                        </a:rPr>
                        <a:t>€         10.085,00</a:t>
                      </a:r>
                      <a:endParaRPr lang="en-US" sz="1800" b="1" i="0" u="none" strike="noStrike" dirty="0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1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11267" marR="11267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11267" marR="112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Geneva"/>
                        </a:rPr>
                        <a:t>Balance</a:t>
                      </a:r>
                    </a:p>
                  </a:txBody>
                  <a:tcPr marL="11267" marR="11267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Geneva"/>
                        </a:rPr>
                        <a:t> </a:t>
                      </a:r>
                      <a:r>
                        <a:rPr lang="en-US" sz="1800" b="1" i="0" u="none" strike="noStrike" dirty="0" smtClean="0">
                          <a:effectLst/>
                          <a:latin typeface="Geneva"/>
                        </a:rPr>
                        <a:t>€      -17.271,35</a:t>
                      </a:r>
                      <a:endParaRPr lang="en-US" sz="1800" b="1" i="0" u="none" strike="noStrike" dirty="0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62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163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865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Geneva"/>
                      </a:endParaRPr>
                    </a:p>
                  </a:txBody>
                  <a:tcPr marL="11267" marR="11267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627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Accounts 31/12/2020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1639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Checking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 €         62.311,93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8657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>
                          <a:latin typeface="Geneva"/>
                        </a:rPr>
                        <a:t>Savings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0" i="0" u="none" strike="noStrike" dirty="0">
                          <a:latin typeface="Geneva"/>
                        </a:rPr>
                        <a:t> €       118.875,54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4627"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>
                          <a:latin typeface="Geneva"/>
                        </a:rPr>
                        <a:t>Balance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800" b="1" i="0" u="none" strike="noStrike" dirty="0">
                          <a:latin typeface="Geneva"/>
                        </a:rPr>
                        <a:t> €       181.187,47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632809" y="260350"/>
            <a:ext cx="1081778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360" tIns="44280" rIns="90360" bIns="4428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hangingPunct="1">
              <a:spcBef>
                <a:spcPct val="0"/>
              </a:spcBef>
              <a:buClrTx/>
            </a:pPr>
            <a:r>
              <a:rPr lang="en-US" altLang="fr-FR" sz="40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Financial Report </a:t>
            </a:r>
            <a:r>
              <a:rPr lang="en-US" altLang="fr-FR" sz="4000" dirty="0" smtClean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2020</a:t>
            </a:r>
            <a:endParaRPr lang="en-US" altLang="fr-FR" sz="4000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3E775CE-132B-46AA-8554-A1EBF881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3E2-CD5C-4F67-9965-E2B1D3B6C5EA}" type="slidenum">
              <a:rPr lang="nl-NL" altLang="fr-FR" smtClean="0"/>
              <a:pPr/>
              <a:t>9</a:t>
            </a:fld>
            <a:endParaRPr lang="nl-NL" alt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31" y="44624"/>
            <a:ext cx="1872208" cy="175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946029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D423E989EAA4EB3B51FCBD6DC046A" ma:contentTypeVersion="13" ma:contentTypeDescription="Create a new document." ma:contentTypeScope="" ma:versionID="08296ae94376e9881c95bff88e2de962">
  <xsd:schema xmlns:xsd="http://www.w3.org/2001/XMLSchema" xmlns:xs="http://www.w3.org/2001/XMLSchema" xmlns:p="http://schemas.microsoft.com/office/2006/metadata/properties" xmlns:ns3="a24773ad-eadf-4d98-9445-73e1ada1230f" xmlns:ns4="ca1a2d68-33e6-43c2-988b-2777f1e91f9b" targetNamespace="http://schemas.microsoft.com/office/2006/metadata/properties" ma:root="true" ma:fieldsID="a5ad8570878e8bb71ec0984006035466" ns3:_="" ns4:_="">
    <xsd:import namespace="a24773ad-eadf-4d98-9445-73e1ada1230f"/>
    <xsd:import namespace="ca1a2d68-33e6-43c2-988b-2777f1e91f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773ad-eadf-4d98-9445-73e1ada123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1a2d68-33e6-43c2-988b-2777f1e91f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F05FF1-24A6-415A-9BF1-B7D1951BDC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4773ad-eadf-4d98-9445-73e1ada1230f"/>
    <ds:schemaRef ds:uri="ca1a2d68-33e6-43c2-988b-2777f1e91f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5F8685-5C85-4478-9057-B167A12FE8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86ED16-2B5F-41F6-8273-76E79F1630ED}">
  <ds:schemaRefs>
    <ds:schemaRef ds:uri="a24773ad-eadf-4d98-9445-73e1ada1230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ca1a2d68-33e6-43c2-988b-2777f1e91f9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1723</Words>
  <Application>Microsoft Office PowerPoint</Application>
  <PresentationFormat>Aangepast</PresentationFormat>
  <Paragraphs>609</Paragraphs>
  <Slides>37</Slides>
  <Notes>30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38" baseType="lpstr">
      <vt:lpstr>Office-thema</vt:lpstr>
      <vt:lpstr>BVZF Algemene Vergadering 2021 SBPH Assemblée Générale 2021</vt:lpstr>
      <vt:lpstr>Dia 2</vt:lpstr>
      <vt:lpstr>Dia 3</vt:lpstr>
      <vt:lpstr>Dia 4</vt:lpstr>
      <vt:lpstr>Dia 5</vt:lpstr>
      <vt:lpstr>For people with a proxy/convocation/volmacht: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BHPA Board</vt:lpstr>
      <vt:lpstr>Dia 21</vt:lpstr>
      <vt:lpstr>Dia 22</vt:lpstr>
      <vt:lpstr>Members to be voted  </vt:lpstr>
      <vt:lpstr>Dia 24</vt:lpstr>
      <vt:lpstr>Dia 25</vt:lpstr>
      <vt:lpstr>Dia 26</vt:lpstr>
      <vt:lpstr>Dia 27</vt:lpstr>
      <vt:lpstr>BHPA as professional union</vt:lpstr>
      <vt:lpstr>BHPA as professional union</vt:lpstr>
      <vt:lpstr>Dia 30</vt:lpstr>
      <vt:lpstr>BHPA as professional union</vt:lpstr>
      <vt:lpstr>Dia 32</vt:lpstr>
      <vt:lpstr>Dia 33</vt:lpstr>
      <vt:lpstr>Dia 34</vt:lpstr>
      <vt:lpstr>Dia 35</vt:lpstr>
      <vt:lpstr>For people with a proxy/convocation/volmacht:</vt:lpstr>
      <vt:lpstr>Dia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BVZF Algemene Vergadering 2008  SBPH Assemblée Générale 2008</dc:title>
  <dc:creator>MICHEL Odile</dc:creator>
  <cp:lastModifiedBy>jva007</cp:lastModifiedBy>
  <cp:revision>327</cp:revision>
  <cp:lastPrinted>1601-01-01T00:00:00Z</cp:lastPrinted>
  <dcterms:created xsi:type="dcterms:W3CDTF">1601-01-01T00:00:00Z</dcterms:created>
  <dcterms:modified xsi:type="dcterms:W3CDTF">2021-03-29T17:51:02Z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0x010100D14D423E989EAA4EB3B51FCBD6DC046A</vt:lpwstr>
  </property>
</Properties>
</file>