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1"/>
  </p:notesMasterIdLst>
  <p:handoutMasterIdLst>
    <p:handoutMasterId r:id="rId22"/>
  </p:handoutMasterIdLst>
  <p:sldIdLst>
    <p:sldId id="266" r:id="rId5"/>
    <p:sldId id="388" r:id="rId6"/>
    <p:sldId id="397" r:id="rId7"/>
    <p:sldId id="399" r:id="rId8"/>
    <p:sldId id="398" r:id="rId9"/>
    <p:sldId id="400" r:id="rId10"/>
    <p:sldId id="401" r:id="rId11"/>
    <p:sldId id="402" r:id="rId12"/>
    <p:sldId id="404" r:id="rId13"/>
    <p:sldId id="405" r:id="rId14"/>
    <p:sldId id="406" r:id="rId15"/>
    <p:sldId id="383" r:id="rId16"/>
    <p:sldId id="407" r:id="rId17"/>
    <p:sldId id="410" r:id="rId18"/>
    <p:sldId id="408" r:id="rId19"/>
    <p:sldId id="409" r:id="rId20"/>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9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19" autoAdjust="0"/>
  </p:normalViewPr>
  <p:slideViewPr>
    <p:cSldViewPr snapToGrid="0">
      <p:cViewPr varScale="1">
        <p:scale>
          <a:sx n="76" d="100"/>
          <a:sy n="76" d="100"/>
        </p:scale>
        <p:origin x="636" y="84"/>
      </p:cViewPr>
      <p:guideLst/>
    </p:cSldViewPr>
  </p:slideViewPr>
  <p:notesTextViewPr>
    <p:cViewPr>
      <p:scale>
        <a:sx n="1" d="1"/>
        <a:sy n="1" d="1"/>
      </p:scale>
      <p:origin x="0" y="0"/>
    </p:cViewPr>
  </p:notesTextViewPr>
  <p:notesViewPr>
    <p:cSldViewPr snapToGrid="0">
      <p:cViewPr varScale="1">
        <p:scale>
          <a:sx n="85" d="100"/>
          <a:sy n="85" d="100"/>
        </p:scale>
        <p:origin x="295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635E6E-B6AB-47BF-837E-E1B1B324E6D9}" type="datetime1">
              <a:rPr lang="nl-NL" smtClean="0"/>
              <a:t>1-6-2023</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E3E2DD-2F56-4683-9C33-6689EB9BC2E9}" type="slidenum">
              <a:rPr lang="nl-NL" smtClean="0"/>
              <a:t>‹nr.›</a:t>
            </a:fld>
            <a:endParaRPr lang="nl-NL" dirty="0"/>
          </a:p>
        </p:txBody>
      </p:sp>
    </p:spTree>
    <p:extLst>
      <p:ext uri="{BB962C8B-B14F-4D97-AF65-F5344CB8AC3E}">
        <p14:creationId xmlns:p14="http://schemas.microsoft.com/office/powerpoint/2010/main" val="314145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C0E65-3559-48E0-BEC6-1D86B07E9DA6}" type="datetime1">
              <a:rPr lang="nl-NL" smtClean="0"/>
              <a:pPr/>
              <a:t>1-6-2023</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a:r>
              <a:rPr lang="nl-NL" noProof="0" dirty="0"/>
              <a:t>Tweede niveau</a:t>
            </a:r>
          </a:p>
          <a:p>
            <a:pPr lvl="2"/>
            <a:r>
              <a:rPr lang="nl-NL" noProof="0" dirty="0"/>
              <a:t>Derde niveau</a:t>
            </a:r>
          </a:p>
          <a:p>
            <a:pPr lvl="3"/>
            <a:r>
              <a:rPr lang="nl-NL" noProof="0" dirty="0"/>
              <a:t>Vierde niveau</a:t>
            </a:r>
          </a:p>
          <a:p>
            <a:pPr lvl="4"/>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94953-45DF-4BC3-9BE4-AC0A7CD68A46}" type="slidenum">
              <a:rPr lang="nl-NL" noProof="0" smtClean="0"/>
              <a:t>‹nr.›</a:t>
            </a:fld>
            <a:endParaRPr lang="nl-NL" noProof="0" dirty="0"/>
          </a:p>
        </p:txBody>
      </p:sp>
    </p:spTree>
    <p:extLst>
      <p:ext uri="{BB962C8B-B14F-4D97-AF65-F5344CB8AC3E}">
        <p14:creationId xmlns:p14="http://schemas.microsoft.com/office/powerpoint/2010/main" val="2011440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a:t>
            </a:fld>
            <a:endParaRPr lang="nl-NL" dirty="0"/>
          </a:p>
        </p:txBody>
      </p:sp>
    </p:spTree>
    <p:extLst>
      <p:ext uri="{BB962C8B-B14F-4D97-AF65-F5344CB8AC3E}">
        <p14:creationId xmlns:p14="http://schemas.microsoft.com/office/powerpoint/2010/main" val="16441129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10</a:t>
            </a:fld>
            <a:endParaRPr lang="nl-NL" dirty="0"/>
          </a:p>
        </p:txBody>
      </p:sp>
    </p:spTree>
    <p:extLst>
      <p:ext uri="{BB962C8B-B14F-4D97-AF65-F5344CB8AC3E}">
        <p14:creationId xmlns:p14="http://schemas.microsoft.com/office/powerpoint/2010/main" val="2196218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11</a:t>
            </a:fld>
            <a:endParaRPr lang="nl-NL" dirty="0"/>
          </a:p>
        </p:txBody>
      </p:sp>
    </p:spTree>
    <p:extLst>
      <p:ext uri="{BB962C8B-B14F-4D97-AF65-F5344CB8AC3E}">
        <p14:creationId xmlns:p14="http://schemas.microsoft.com/office/powerpoint/2010/main" val="644691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12</a:t>
            </a:fld>
            <a:endParaRPr lang="nl-NL" dirty="0"/>
          </a:p>
        </p:txBody>
      </p:sp>
    </p:spTree>
    <p:extLst>
      <p:ext uri="{BB962C8B-B14F-4D97-AF65-F5344CB8AC3E}">
        <p14:creationId xmlns:p14="http://schemas.microsoft.com/office/powerpoint/2010/main" val="3982507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13</a:t>
            </a:fld>
            <a:endParaRPr lang="nl-NL" dirty="0"/>
          </a:p>
        </p:txBody>
      </p:sp>
    </p:spTree>
    <p:extLst>
      <p:ext uri="{BB962C8B-B14F-4D97-AF65-F5344CB8AC3E}">
        <p14:creationId xmlns:p14="http://schemas.microsoft.com/office/powerpoint/2010/main" val="2585618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14</a:t>
            </a:fld>
            <a:endParaRPr lang="nl-NL" dirty="0"/>
          </a:p>
        </p:txBody>
      </p:sp>
    </p:spTree>
    <p:extLst>
      <p:ext uri="{BB962C8B-B14F-4D97-AF65-F5344CB8AC3E}">
        <p14:creationId xmlns:p14="http://schemas.microsoft.com/office/powerpoint/2010/main" val="281545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15</a:t>
            </a:fld>
            <a:endParaRPr lang="nl-NL" dirty="0"/>
          </a:p>
        </p:txBody>
      </p:sp>
    </p:spTree>
    <p:extLst>
      <p:ext uri="{BB962C8B-B14F-4D97-AF65-F5344CB8AC3E}">
        <p14:creationId xmlns:p14="http://schemas.microsoft.com/office/powerpoint/2010/main" val="3292277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16</a:t>
            </a:fld>
            <a:endParaRPr lang="nl-NL" dirty="0"/>
          </a:p>
        </p:txBody>
      </p:sp>
    </p:spTree>
    <p:extLst>
      <p:ext uri="{BB962C8B-B14F-4D97-AF65-F5344CB8AC3E}">
        <p14:creationId xmlns:p14="http://schemas.microsoft.com/office/powerpoint/2010/main" val="2461127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2</a:t>
            </a:fld>
            <a:endParaRPr lang="nl-NL" dirty="0"/>
          </a:p>
        </p:txBody>
      </p:sp>
    </p:spTree>
    <p:extLst>
      <p:ext uri="{BB962C8B-B14F-4D97-AF65-F5344CB8AC3E}">
        <p14:creationId xmlns:p14="http://schemas.microsoft.com/office/powerpoint/2010/main" val="3852165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3</a:t>
            </a:fld>
            <a:endParaRPr lang="nl-NL" dirty="0"/>
          </a:p>
        </p:txBody>
      </p:sp>
    </p:spTree>
    <p:extLst>
      <p:ext uri="{BB962C8B-B14F-4D97-AF65-F5344CB8AC3E}">
        <p14:creationId xmlns:p14="http://schemas.microsoft.com/office/powerpoint/2010/main" val="418784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4</a:t>
            </a:fld>
            <a:endParaRPr lang="nl-NL" dirty="0"/>
          </a:p>
        </p:txBody>
      </p:sp>
    </p:spTree>
    <p:extLst>
      <p:ext uri="{BB962C8B-B14F-4D97-AF65-F5344CB8AC3E}">
        <p14:creationId xmlns:p14="http://schemas.microsoft.com/office/powerpoint/2010/main" val="1176918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5</a:t>
            </a:fld>
            <a:endParaRPr lang="nl-NL" dirty="0"/>
          </a:p>
        </p:txBody>
      </p:sp>
    </p:spTree>
    <p:extLst>
      <p:ext uri="{BB962C8B-B14F-4D97-AF65-F5344CB8AC3E}">
        <p14:creationId xmlns:p14="http://schemas.microsoft.com/office/powerpoint/2010/main" val="17694496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6</a:t>
            </a:fld>
            <a:endParaRPr lang="nl-NL" dirty="0"/>
          </a:p>
        </p:txBody>
      </p:sp>
    </p:spTree>
    <p:extLst>
      <p:ext uri="{BB962C8B-B14F-4D97-AF65-F5344CB8AC3E}">
        <p14:creationId xmlns:p14="http://schemas.microsoft.com/office/powerpoint/2010/main" val="373724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7</a:t>
            </a:fld>
            <a:endParaRPr lang="nl-NL" dirty="0"/>
          </a:p>
        </p:txBody>
      </p:sp>
    </p:spTree>
    <p:extLst>
      <p:ext uri="{BB962C8B-B14F-4D97-AF65-F5344CB8AC3E}">
        <p14:creationId xmlns:p14="http://schemas.microsoft.com/office/powerpoint/2010/main" val="259794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8</a:t>
            </a:fld>
            <a:endParaRPr lang="nl-NL" dirty="0"/>
          </a:p>
        </p:txBody>
      </p:sp>
    </p:spTree>
    <p:extLst>
      <p:ext uri="{BB962C8B-B14F-4D97-AF65-F5344CB8AC3E}">
        <p14:creationId xmlns:p14="http://schemas.microsoft.com/office/powerpoint/2010/main" val="13822180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6B94953-45DF-4BC3-9BE4-AC0A7CD68A46}" type="slidenum">
              <a:rPr lang="nl-NL" smtClean="0"/>
              <a:t>9</a:t>
            </a:fld>
            <a:endParaRPr lang="nl-NL" dirty="0"/>
          </a:p>
        </p:txBody>
      </p:sp>
    </p:spTree>
    <p:extLst>
      <p:ext uri="{BB962C8B-B14F-4D97-AF65-F5344CB8AC3E}">
        <p14:creationId xmlns:p14="http://schemas.microsoft.com/office/powerpoint/2010/main" val="367110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ctrTitle"/>
          </p:nvPr>
        </p:nvSpPr>
        <p:spPr>
          <a:xfrm>
            <a:off x="1097280" y="758952"/>
            <a:ext cx="10058400" cy="3566160"/>
          </a:xfrm>
        </p:spPr>
        <p:txBody>
          <a:bodyPr rtlCol="0" anchor="b">
            <a:normAutofit/>
          </a:bodyPr>
          <a:lstStyle>
            <a:lvl1pPr algn="l">
              <a:lnSpc>
                <a:spcPct val="90000"/>
              </a:lnSpc>
              <a:defRPr sz="8000" spc="-50" baseline="0">
                <a:solidFill>
                  <a:schemeClr val="tx1">
                    <a:lumMod val="85000"/>
                    <a:lumOff val="15000"/>
                  </a:schemeClr>
                </a:solidFill>
              </a:defRPr>
            </a:lvl1pPr>
          </a:lstStyle>
          <a:p>
            <a:pPr rtl="0"/>
            <a:r>
              <a:rPr lang="nl-NL" noProof="0"/>
              <a:t>Klik om stijl te bewerken</a:t>
            </a:r>
            <a:endParaRPr lang="nl-NL" noProof="0" dirty="0"/>
          </a:p>
        </p:txBody>
      </p:sp>
      <p:sp>
        <p:nvSpPr>
          <p:cNvPr id="3" name="Subtitel 2"/>
          <p:cNvSpPr>
            <a:spLocks noGrp="1"/>
          </p:cNvSpPr>
          <p:nvPr>
            <p:ph type="subTitle" idx="1"/>
          </p:nvPr>
        </p:nvSpPr>
        <p:spPr>
          <a:xfrm>
            <a:off x="1100051" y="4645152"/>
            <a:ext cx="10058400" cy="1143000"/>
          </a:xfrm>
        </p:spPr>
        <p:txBody>
          <a:bodyPr lIns="91440" rIns="91440" rtlCol="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pPr rtl="0"/>
            <a:r>
              <a:rPr lang="nl-NL" noProof="0"/>
              <a:t>Klikken om de ondertitelstijl van het model te bewerken</a:t>
            </a:r>
            <a:endParaRPr lang="nl-NL" noProof="0" dirty="0"/>
          </a:p>
        </p:txBody>
      </p:sp>
      <p:cxnSp>
        <p:nvCxnSpPr>
          <p:cNvPr id="9" name="Rechte verbindingslijn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Tijdelijke aanduiding voor datum 3">
            <a:extLst>
              <a:ext uri="{FF2B5EF4-FFF2-40B4-BE49-F238E27FC236}">
                <a16:creationId xmlns:a16="http://schemas.microsoft.com/office/drawing/2014/main" id="{9925CCF1-92C0-4AF3-BFAF-4921631915AB}"/>
              </a:ext>
            </a:extLst>
          </p:cNvPr>
          <p:cNvSpPr>
            <a:spLocks noGrp="1"/>
          </p:cNvSpPr>
          <p:nvPr>
            <p:ph type="dt" sz="half" idx="10"/>
          </p:nvPr>
        </p:nvSpPr>
        <p:spPr/>
        <p:txBody>
          <a:bodyPr rtlCol="0"/>
          <a:lstStyle/>
          <a:p>
            <a:pPr rtl="0"/>
            <a:fld id="{04736D5B-2965-4D40-8FF5-30EE349E6D96}" type="datetime1">
              <a:rPr lang="nl-NL" noProof="0" smtClean="0"/>
              <a:t>1-6-2023</a:t>
            </a:fld>
            <a:endParaRPr lang="nl-NL" noProof="0" dirty="0"/>
          </a:p>
        </p:txBody>
      </p:sp>
      <p:sp>
        <p:nvSpPr>
          <p:cNvPr id="5" name="Tijdelijke aanduiding voor voettekst 4">
            <a:extLst>
              <a:ext uri="{FF2B5EF4-FFF2-40B4-BE49-F238E27FC236}">
                <a16:creationId xmlns:a16="http://schemas.microsoft.com/office/drawing/2014/main" id="{051A78A9-3DFF-4937-A9F2-5D8CF495F367}"/>
              </a:ext>
            </a:extLst>
          </p:cNvPr>
          <p:cNvSpPr>
            <a:spLocks noGrp="1"/>
          </p:cNvSpPr>
          <p:nvPr>
            <p:ph type="ftr" sz="quarter" idx="11"/>
          </p:nvPr>
        </p:nvSpPr>
        <p:spPr/>
        <p:txBody>
          <a:bodyPr rtlCol="0"/>
          <a:lstStyle/>
          <a:p>
            <a:pPr rtl="0"/>
            <a:endParaRPr lang="nl-NL" noProof="0" dirty="0"/>
          </a:p>
        </p:txBody>
      </p:sp>
      <p:sp>
        <p:nvSpPr>
          <p:cNvPr id="6" name="Tijdelijke aanduiding voor dianumm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3" name="Tijdelijke aanduiding voor inhoud 2"/>
          <p:cNvSpPr>
            <a:spLocks noGrp="1"/>
          </p:cNvSpPr>
          <p:nvPr>
            <p:ph idx="1"/>
          </p:nvPr>
        </p:nvSpPr>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a:extLst>
              <a:ext uri="{FF2B5EF4-FFF2-40B4-BE49-F238E27FC236}">
                <a16:creationId xmlns:a16="http://schemas.microsoft.com/office/drawing/2014/main" id="{354D8B55-9EA8-4B81-8E84-9B93B0A27559}"/>
              </a:ext>
            </a:extLst>
          </p:cNvPr>
          <p:cNvSpPr>
            <a:spLocks noGrp="1"/>
          </p:cNvSpPr>
          <p:nvPr>
            <p:ph type="dt" sz="half" idx="10"/>
          </p:nvPr>
        </p:nvSpPr>
        <p:spPr/>
        <p:txBody>
          <a:bodyPr rtlCol="0"/>
          <a:lstStyle/>
          <a:p>
            <a:pPr rtl="0"/>
            <a:fld id="{F174B1EE-F782-42CB-9138-40A769E63D6F}" type="datetime1">
              <a:rPr lang="nl-NL" noProof="0" smtClean="0"/>
              <a:t>1-6-2023</a:t>
            </a:fld>
            <a:endParaRPr lang="nl-NL" noProof="0" dirty="0"/>
          </a:p>
        </p:txBody>
      </p:sp>
      <p:sp>
        <p:nvSpPr>
          <p:cNvPr id="8" name="Tijdelijke aanduiding voor voettekst 7">
            <a:extLst>
              <a:ext uri="{FF2B5EF4-FFF2-40B4-BE49-F238E27FC236}">
                <a16:creationId xmlns:a16="http://schemas.microsoft.com/office/drawing/2014/main" id="{062CA021-2578-47CB-822C-BDDFF7223B28}"/>
              </a:ext>
            </a:extLst>
          </p:cNvPr>
          <p:cNvSpPr>
            <a:spLocks noGrp="1"/>
          </p:cNvSpPr>
          <p:nvPr>
            <p:ph type="ftr" sz="quarter" idx="11"/>
          </p:nvPr>
        </p:nvSpPr>
        <p:spPr/>
        <p:txBody>
          <a:bodyPr rtlCol="0"/>
          <a:lstStyle/>
          <a:p>
            <a:pPr rtl="0"/>
            <a:endParaRPr lang="nl-NL" noProof="0" dirty="0"/>
          </a:p>
        </p:txBody>
      </p:sp>
      <p:sp>
        <p:nvSpPr>
          <p:cNvPr id="9" name="Tijdelijke aanduiding voor dianumm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Pr>
        <a:solidFill>
          <a:schemeClr val="bg1"/>
        </a:solidFill>
        <a:effectLst/>
      </p:bgPr>
    </p:b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1097280" y="758952"/>
            <a:ext cx="10058400" cy="3566160"/>
          </a:xfrm>
        </p:spPr>
        <p:txBody>
          <a:bodyPr rtlCol="0" anchor="b" anchorCtr="0">
            <a:normAutofit/>
          </a:bodyPr>
          <a:lstStyle>
            <a:lvl1pPr>
              <a:lnSpc>
                <a:spcPct val="90000"/>
              </a:lnSpc>
              <a:defRPr sz="8000" b="0">
                <a:solidFill>
                  <a:schemeClr val="tx1">
                    <a:lumMod val="85000"/>
                    <a:lumOff val="15000"/>
                  </a:schemeClr>
                </a:solidFill>
              </a:defRPr>
            </a:lvl1pPr>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4663440"/>
            <a:ext cx="10058400" cy="1143000"/>
          </a:xfrm>
        </p:spPr>
        <p:txBody>
          <a:bodyPr lIns="91440" rIns="91440" rtlCol="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Klikken om de tekststijl van het model te bewerken</a:t>
            </a:r>
          </a:p>
        </p:txBody>
      </p:sp>
      <p:cxnSp>
        <p:nvCxnSpPr>
          <p:cNvPr id="9" name="Rechte verbindingslijn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Tijdelijke aanduiding voor datum 6">
            <a:extLst>
              <a:ext uri="{FF2B5EF4-FFF2-40B4-BE49-F238E27FC236}">
                <a16:creationId xmlns:a16="http://schemas.microsoft.com/office/drawing/2014/main" id="{AAF2E137-EC28-48F8-9198-1F02539029B6}"/>
              </a:ext>
            </a:extLst>
          </p:cNvPr>
          <p:cNvSpPr>
            <a:spLocks noGrp="1"/>
          </p:cNvSpPr>
          <p:nvPr>
            <p:ph type="dt" sz="half" idx="10"/>
          </p:nvPr>
        </p:nvSpPr>
        <p:spPr/>
        <p:txBody>
          <a:bodyPr rtlCol="0"/>
          <a:lstStyle/>
          <a:p>
            <a:pPr rtl="0"/>
            <a:fld id="{9483CEF7-9FA5-445D-A723-DCC5D8774BBD}" type="datetime1">
              <a:rPr lang="nl-NL" noProof="0" smtClean="0"/>
              <a:t>1-6-2023</a:t>
            </a:fld>
            <a:endParaRPr lang="nl-NL" noProof="0" dirty="0"/>
          </a:p>
        </p:txBody>
      </p:sp>
      <p:sp>
        <p:nvSpPr>
          <p:cNvPr id="8" name="Tijdelijke aanduiding voor voettekst 7">
            <a:extLst>
              <a:ext uri="{FF2B5EF4-FFF2-40B4-BE49-F238E27FC236}">
                <a16:creationId xmlns:a16="http://schemas.microsoft.com/office/drawing/2014/main" id="{189422CD-6F62-4DD6-89EF-07A60B42D219}"/>
              </a:ext>
            </a:extLst>
          </p:cNvPr>
          <p:cNvSpPr>
            <a:spLocks noGrp="1"/>
          </p:cNvSpPr>
          <p:nvPr>
            <p:ph type="ftr" sz="quarter" idx="11"/>
          </p:nvPr>
        </p:nvSpPr>
        <p:spPr/>
        <p:txBody>
          <a:bodyPr rtlCol="0"/>
          <a:lstStyle/>
          <a:p>
            <a:pPr rtl="0"/>
            <a:endParaRPr lang="nl-NL" noProof="0" dirty="0"/>
          </a:p>
        </p:txBody>
      </p:sp>
      <p:sp>
        <p:nvSpPr>
          <p:cNvPr id="11" name="Tijdelijke aanduiding voor dianumm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el 7"/>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inhoud 2"/>
          <p:cNvSpPr>
            <a:spLocks noGrp="1"/>
          </p:cNvSpPr>
          <p:nvPr>
            <p:ph sz="half" idx="1"/>
          </p:nvPr>
        </p:nvSpPr>
        <p:spPr>
          <a:xfrm>
            <a:off x="1097280" y="2120900"/>
            <a:ext cx="4639736" cy="3748193"/>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515944" y="2120900"/>
            <a:ext cx="4639736" cy="3748194"/>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5782D47D-B0DC-4C40-BCC6-BBBA32584A38}"/>
              </a:ext>
            </a:extLst>
          </p:cNvPr>
          <p:cNvSpPr>
            <a:spLocks noGrp="1"/>
          </p:cNvSpPr>
          <p:nvPr>
            <p:ph type="dt" sz="half" idx="10"/>
          </p:nvPr>
        </p:nvSpPr>
        <p:spPr/>
        <p:txBody>
          <a:bodyPr rtlCol="0"/>
          <a:lstStyle/>
          <a:p>
            <a:pPr rtl="0"/>
            <a:fld id="{1EBAA2A0-E1C1-4A96-8DE2-8A6B1420BBE3}" type="datetime1">
              <a:rPr lang="nl-NL" noProof="0" smtClean="0"/>
              <a:t>1-6-2023</a:t>
            </a:fld>
            <a:endParaRPr lang="nl-NL" noProof="0" dirty="0"/>
          </a:p>
        </p:txBody>
      </p:sp>
      <p:sp>
        <p:nvSpPr>
          <p:cNvPr id="9" name="Tijdelijke aanduiding voor voettekst 8">
            <a:extLst>
              <a:ext uri="{FF2B5EF4-FFF2-40B4-BE49-F238E27FC236}">
                <a16:creationId xmlns:a16="http://schemas.microsoft.com/office/drawing/2014/main" id="{4690D34E-7EBD-44B2-83CA-4C126A18D7EF}"/>
              </a:ext>
            </a:extLst>
          </p:cNvPr>
          <p:cNvSpPr>
            <a:spLocks noGrp="1"/>
          </p:cNvSpPr>
          <p:nvPr>
            <p:ph type="ftr" sz="quarter" idx="11"/>
          </p:nvPr>
        </p:nvSpPr>
        <p:spPr/>
        <p:txBody>
          <a:bodyPr rtlCol="0"/>
          <a:lstStyle/>
          <a:p>
            <a:pPr rtl="0"/>
            <a:endParaRPr lang="nl-NL" noProof="0" dirty="0"/>
          </a:p>
        </p:txBody>
      </p:sp>
      <p:sp>
        <p:nvSpPr>
          <p:cNvPr id="10" name="Tijdelijke aanduiding voor dianumm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el 9"/>
          <p:cNvSpPr>
            <a:spLocks noGrp="1"/>
          </p:cNvSpPr>
          <p:nvPr>
            <p:ph type="title"/>
          </p:nvPr>
        </p:nvSpPr>
        <p:spPr>
          <a:xfrm>
            <a:off x="1097280" y="286603"/>
            <a:ext cx="10058400" cy="1450757"/>
          </a:xfrm>
        </p:spPr>
        <p:txBody>
          <a:bodyPr rtlCol="0"/>
          <a:lstStyle/>
          <a:p>
            <a:pPr rtl="0"/>
            <a:r>
              <a:rPr lang="nl-NL" noProof="0"/>
              <a:t>Klik om stijl te bewerken</a:t>
            </a:r>
            <a:endParaRPr lang="nl-NL" noProof="0" dirty="0"/>
          </a:p>
        </p:txBody>
      </p:sp>
      <p:sp>
        <p:nvSpPr>
          <p:cNvPr id="3" name="Tijdelijke aanduiding voor tekst 2"/>
          <p:cNvSpPr>
            <a:spLocks noGrp="1"/>
          </p:cNvSpPr>
          <p:nvPr>
            <p:ph type="body" idx="1"/>
          </p:nvPr>
        </p:nvSpPr>
        <p:spPr>
          <a:xfrm>
            <a:off x="1097280"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4" name="Tijdelijke aanduiding voor inhoud 3"/>
          <p:cNvSpPr>
            <a:spLocks noGrp="1"/>
          </p:cNvSpPr>
          <p:nvPr>
            <p:ph sz="half" idx="2"/>
          </p:nvPr>
        </p:nvSpPr>
        <p:spPr>
          <a:xfrm>
            <a:off x="1097280" y="2958274"/>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515944" y="2057400"/>
            <a:ext cx="4639736" cy="736282"/>
          </a:xfrm>
        </p:spPr>
        <p:txBody>
          <a:bodyPr lIns="91440" rIns="91440" rtlCol="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Klikken om de tekststijl van het model te bewerken</a:t>
            </a:r>
          </a:p>
        </p:txBody>
      </p:sp>
      <p:sp>
        <p:nvSpPr>
          <p:cNvPr id="6" name="Tijdelijke aanduiding voor inhoud 5"/>
          <p:cNvSpPr>
            <a:spLocks noGrp="1"/>
          </p:cNvSpPr>
          <p:nvPr>
            <p:ph sz="quarter" idx="4"/>
          </p:nvPr>
        </p:nvSpPr>
        <p:spPr>
          <a:xfrm>
            <a:off x="6515944" y="2958273"/>
            <a:ext cx="4639736" cy="2910821"/>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2" name="Tijdelijke aanduiding voor datum 1">
            <a:extLst>
              <a:ext uri="{FF2B5EF4-FFF2-40B4-BE49-F238E27FC236}">
                <a16:creationId xmlns:a16="http://schemas.microsoft.com/office/drawing/2014/main" id="{8AF8A515-AA94-45D1-9223-5C2272618D85}"/>
              </a:ext>
            </a:extLst>
          </p:cNvPr>
          <p:cNvSpPr>
            <a:spLocks noGrp="1"/>
          </p:cNvSpPr>
          <p:nvPr>
            <p:ph type="dt" sz="half" idx="10"/>
          </p:nvPr>
        </p:nvSpPr>
        <p:spPr/>
        <p:txBody>
          <a:bodyPr rtlCol="0"/>
          <a:lstStyle/>
          <a:p>
            <a:pPr rtl="0"/>
            <a:fld id="{2A274B85-E1FC-4DD7-95DC-00F84E7CFEAD}" type="datetime1">
              <a:rPr lang="nl-NL" noProof="0" smtClean="0"/>
              <a:t>1-6-2023</a:t>
            </a:fld>
            <a:endParaRPr lang="nl-NL" noProof="0" dirty="0"/>
          </a:p>
        </p:txBody>
      </p:sp>
      <p:sp>
        <p:nvSpPr>
          <p:cNvPr id="11" name="Tijdelijke aanduiding voor voettekst 10">
            <a:extLst>
              <a:ext uri="{FF2B5EF4-FFF2-40B4-BE49-F238E27FC236}">
                <a16:creationId xmlns:a16="http://schemas.microsoft.com/office/drawing/2014/main" id="{D052F5BC-98E0-4D60-AD67-9547738B7DD4}"/>
              </a:ext>
            </a:extLst>
          </p:cNvPr>
          <p:cNvSpPr>
            <a:spLocks noGrp="1"/>
          </p:cNvSpPr>
          <p:nvPr>
            <p:ph type="ftr" sz="quarter" idx="11"/>
          </p:nvPr>
        </p:nvSpPr>
        <p:spPr/>
        <p:txBody>
          <a:bodyPr rtlCol="0"/>
          <a:lstStyle/>
          <a:p>
            <a:pPr rtl="0"/>
            <a:endParaRPr lang="nl-NL" noProof="0" dirty="0"/>
          </a:p>
        </p:txBody>
      </p:sp>
      <p:sp>
        <p:nvSpPr>
          <p:cNvPr id="12" name="Tijdelijke aanduiding voor dianumm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stijl te bewerken</a:t>
            </a:r>
            <a:endParaRPr lang="nl-NL" noProof="0" dirty="0"/>
          </a:p>
        </p:txBody>
      </p:sp>
      <p:sp>
        <p:nvSpPr>
          <p:cNvPr id="6" name="Tijdelijke aanduiding voor datum 5">
            <a:extLst>
              <a:ext uri="{FF2B5EF4-FFF2-40B4-BE49-F238E27FC236}">
                <a16:creationId xmlns:a16="http://schemas.microsoft.com/office/drawing/2014/main" id="{7392073F-158F-44A3-8913-917AFFC1BC20}"/>
              </a:ext>
            </a:extLst>
          </p:cNvPr>
          <p:cNvSpPr>
            <a:spLocks noGrp="1"/>
          </p:cNvSpPr>
          <p:nvPr>
            <p:ph type="dt" sz="half" idx="10"/>
          </p:nvPr>
        </p:nvSpPr>
        <p:spPr/>
        <p:txBody>
          <a:bodyPr rtlCol="0"/>
          <a:lstStyle/>
          <a:p>
            <a:pPr rtl="0"/>
            <a:fld id="{BBA6F93B-EB7B-467D-8F50-01AEC11A2E6A}" type="datetime1">
              <a:rPr lang="nl-NL" noProof="0" smtClean="0"/>
              <a:t>1-6-2023</a:t>
            </a:fld>
            <a:endParaRPr lang="nl-NL" noProof="0" dirty="0"/>
          </a:p>
        </p:txBody>
      </p:sp>
      <p:sp>
        <p:nvSpPr>
          <p:cNvPr id="7" name="Tijdelijke aanduiding voor voettekst 6">
            <a:extLst>
              <a:ext uri="{FF2B5EF4-FFF2-40B4-BE49-F238E27FC236}">
                <a16:creationId xmlns:a16="http://schemas.microsoft.com/office/drawing/2014/main" id="{EED72207-24CA-42B7-A975-2F8E41CBA904}"/>
              </a:ext>
            </a:extLst>
          </p:cNvPr>
          <p:cNvSpPr>
            <a:spLocks noGrp="1"/>
          </p:cNvSpPr>
          <p:nvPr>
            <p:ph type="ftr" sz="quarter" idx="11"/>
          </p:nvPr>
        </p:nvSpPr>
        <p:spPr/>
        <p:txBody>
          <a:bodyPr rtlCol="0"/>
          <a:lstStyle/>
          <a:p>
            <a:pPr rtl="0"/>
            <a:endParaRPr lang="nl-NL" noProof="0" dirty="0"/>
          </a:p>
        </p:txBody>
      </p:sp>
      <p:sp>
        <p:nvSpPr>
          <p:cNvPr id="8" name="Tijdelijke aanduiding voor dianumm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10" name="Rechthoek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datum 1">
            <a:extLst>
              <a:ext uri="{FF2B5EF4-FFF2-40B4-BE49-F238E27FC236}">
                <a16:creationId xmlns:a16="http://schemas.microsoft.com/office/drawing/2014/main" id="{94E9223F-721F-47BF-9FD5-0F8D12FF0DE1}"/>
              </a:ext>
            </a:extLst>
          </p:cNvPr>
          <p:cNvSpPr>
            <a:spLocks noGrp="1"/>
          </p:cNvSpPr>
          <p:nvPr>
            <p:ph type="dt" sz="half" idx="10"/>
          </p:nvPr>
        </p:nvSpPr>
        <p:spPr/>
        <p:txBody>
          <a:bodyPr rtlCol="0"/>
          <a:lstStyle/>
          <a:p>
            <a:pPr rtl="0"/>
            <a:fld id="{D3CB0B65-CD46-4FFD-8F3C-4D92C11B2468}" type="datetime1">
              <a:rPr lang="nl-NL" noProof="0" smtClean="0"/>
              <a:t>1-6-2023</a:t>
            </a:fld>
            <a:endParaRPr lang="nl-NL" noProof="0" dirty="0"/>
          </a:p>
        </p:txBody>
      </p:sp>
      <p:sp>
        <p:nvSpPr>
          <p:cNvPr id="3" name="Tijdelijke aanduiding voor voettekst 2">
            <a:extLst>
              <a:ext uri="{FF2B5EF4-FFF2-40B4-BE49-F238E27FC236}">
                <a16:creationId xmlns:a16="http://schemas.microsoft.com/office/drawing/2014/main" id="{05915714-6BBA-4593-8591-4E26F7D58D9F}"/>
              </a:ext>
            </a:extLst>
          </p:cNvPr>
          <p:cNvSpPr>
            <a:spLocks noGrp="1"/>
          </p:cNvSpPr>
          <p:nvPr>
            <p:ph type="ftr" sz="quarter" idx="11"/>
          </p:nvPr>
        </p:nvSpPr>
        <p:spPr/>
        <p:txBody>
          <a:bodyPr rtlCol="0"/>
          <a:lstStyle/>
          <a:p>
            <a:pPr rtl="0"/>
            <a:endParaRPr lang="nl-NL" noProof="0" dirty="0"/>
          </a:p>
        </p:txBody>
      </p:sp>
      <p:sp>
        <p:nvSpPr>
          <p:cNvPr id="4" name="Tijdelijke aanduiding voor dianumm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p:cNvSpPr>
            <a:spLocks noGrp="1"/>
          </p:cNvSpPr>
          <p:nvPr>
            <p:ph type="title"/>
          </p:nvPr>
        </p:nvSpPr>
        <p:spPr>
          <a:xfrm>
            <a:off x="643466" y="786383"/>
            <a:ext cx="3517567" cy="2093975"/>
          </a:xfrm>
        </p:spPr>
        <p:txBody>
          <a:bodyPr rtlCol="0" anchor="b">
            <a:normAutofit/>
          </a:bodyPr>
          <a:lstStyle>
            <a:lvl1pPr>
              <a:lnSpc>
                <a:spcPct val="90000"/>
              </a:lnSpc>
              <a:defRPr sz="3600" b="0">
                <a:solidFill>
                  <a:srgbClr val="FFFFFF"/>
                </a:solidFill>
              </a:defRPr>
            </a:lvl1pPr>
          </a:lstStyle>
          <a:p>
            <a:pPr rtl="0"/>
            <a:r>
              <a:rPr lang="nl-NL" noProof="0"/>
              <a:t>Klik om stijl te bewerken</a:t>
            </a:r>
            <a:endParaRPr lang="nl-NL" noProof="0" dirty="0"/>
          </a:p>
        </p:txBody>
      </p:sp>
      <p:sp>
        <p:nvSpPr>
          <p:cNvPr id="3" name="Tijdelijke aanduiding voor inhoud 2"/>
          <p:cNvSpPr>
            <a:spLocks noGrp="1"/>
          </p:cNvSpPr>
          <p:nvPr>
            <p:ph idx="1"/>
          </p:nvPr>
        </p:nvSpPr>
        <p:spPr>
          <a:xfrm>
            <a:off x="5458984" y="812799"/>
            <a:ext cx="5928344" cy="5294757"/>
          </a:xfrm>
        </p:spPr>
        <p:txBody>
          <a:bodyPr rtlCol="0"/>
          <a:lstStyle/>
          <a:p>
            <a:pPr lvl="0" rtl="0"/>
            <a:r>
              <a:rPr lang="nl-NL" noProof="0"/>
              <a:t>Klikken om de tekststijl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643465" y="3043050"/>
            <a:ext cx="3517567" cy="3064505"/>
          </a:xfrm>
        </p:spPr>
        <p:txBody>
          <a:bodyPr lIns="91440" rIns="91440" rtlCol="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a:xfrm>
            <a:off x="643464" y="6446520"/>
            <a:ext cx="3517568" cy="365125"/>
          </a:xfrm>
        </p:spPr>
        <p:txBody>
          <a:bodyPr rtlCol="0"/>
          <a:lstStyle>
            <a:lvl1pPr algn="l">
              <a:defRPr/>
            </a:lvl1pPr>
          </a:lstStyle>
          <a:p>
            <a:pPr rtl="0"/>
            <a:fld id="{66F101E4-E152-41E1-84EC-3EDAFF36C8C1}" type="datetime1">
              <a:rPr lang="nl-NL" noProof="0" smtClean="0"/>
              <a:t>1-6-2023</a:t>
            </a:fld>
            <a:endParaRPr lang="nl-NL" noProof="0" dirty="0"/>
          </a:p>
        </p:txBody>
      </p:sp>
      <p:sp>
        <p:nvSpPr>
          <p:cNvPr id="6" name="Tijdelijke aanduiding voor voettekst 5"/>
          <p:cNvSpPr>
            <a:spLocks noGrp="1"/>
          </p:cNvSpPr>
          <p:nvPr>
            <p:ph type="ftr" sz="quarter" idx="11"/>
          </p:nvPr>
        </p:nvSpPr>
        <p:spPr>
          <a:xfrm>
            <a:off x="5458983" y="6446520"/>
            <a:ext cx="5334019" cy="365125"/>
          </a:xfrm>
        </p:spPr>
        <p:txBody>
          <a:bodyPr rtlCol="0"/>
          <a:lstStyle>
            <a:lvl1pPr algn="l">
              <a:defRPr>
                <a:solidFill>
                  <a:schemeClr val="tx2"/>
                </a:solidFill>
              </a:defRPr>
            </a:lvl1pPr>
          </a:lstStyle>
          <a:p>
            <a:pPr rtl="0"/>
            <a:endParaRPr lang="nl-NL" noProof="0" dirty="0"/>
          </a:p>
        </p:txBody>
      </p:sp>
      <p:sp>
        <p:nvSpPr>
          <p:cNvPr id="7" name="Tijdelijke aanduiding voor dianummer 6"/>
          <p:cNvSpPr>
            <a:spLocks noGrp="1"/>
          </p:cNvSpPr>
          <p:nvPr>
            <p:ph type="sldNum" sz="quarter" idx="12"/>
          </p:nvPr>
        </p:nvSpPr>
        <p:spPr/>
        <p:txBody>
          <a:bodyPr rtlCol="0"/>
          <a:lstStyle>
            <a:lvl1pPr>
              <a:defRPr>
                <a:solidFill>
                  <a:schemeClr val="tx2"/>
                </a:solidFill>
              </a:defRPr>
            </a:lvl1pPr>
          </a:lstStyle>
          <a:p>
            <a:pPr rtl="0"/>
            <a:fld id="{3A98EE3D-8CD1-4C3F-BD1C-C98C9596463C}" type="slidenum">
              <a:rPr lang="nl-NL" noProof="0" smtClean="0"/>
              <a:pPr rtl="0"/>
              <a:t>‹nr.›</a:t>
            </a:fld>
            <a:endParaRPr lang="nl-NL" noProof="0"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ijdelijke aanduiding voor afbeelding 2"/>
          <p:cNvSpPr>
            <a:spLocks noGrp="1" noChangeAspect="1"/>
          </p:cNvSpPr>
          <p:nvPr>
            <p:ph type="pic" idx="1"/>
          </p:nvPr>
        </p:nvSpPr>
        <p:spPr>
          <a:xfrm>
            <a:off x="15" y="0"/>
            <a:ext cx="12191985" cy="4578350"/>
          </a:xfrm>
          <a:solidFill>
            <a:schemeClr val="bg1">
              <a:lumMod val="85000"/>
            </a:schemeClr>
          </a:solidFill>
        </p:spPr>
        <p:txBody>
          <a:bodyPr lIns="457200" tIns="457200"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nl-NL" noProof="0"/>
              <a:t>Klik op het pictogram als u een afbeelding wilt toevoegen</a:t>
            </a:r>
            <a:endParaRPr lang="nl-NL" noProof="0" dirty="0"/>
          </a:p>
        </p:txBody>
      </p:sp>
      <p:sp>
        <p:nvSpPr>
          <p:cNvPr id="2" name="Titel 1"/>
          <p:cNvSpPr>
            <a:spLocks noGrp="1"/>
          </p:cNvSpPr>
          <p:nvPr>
            <p:ph type="title"/>
          </p:nvPr>
        </p:nvSpPr>
        <p:spPr>
          <a:xfrm>
            <a:off x="1097279" y="4799362"/>
            <a:ext cx="10113645" cy="743682"/>
          </a:xfrm>
        </p:spPr>
        <p:txBody>
          <a:bodyPr tIns="0" bIns="0" rtlCol="0" anchor="b">
            <a:noAutofit/>
          </a:bodyPr>
          <a:lstStyle>
            <a:lvl1pPr>
              <a:defRPr sz="3600" b="0">
                <a:solidFill>
                  <a:srgbClr val="FFFFFF"/>
                </a:solidFill>
              </a:defRPr>
            </a:lvl1pPr>
          </a:lstStyle>
          <a:p>
            <a:pPr rtl="0"/>
            <a:r>
              <a:rPr lang="nl-NL" noProof="0"/>
              <a:t>Klik om stijl te bewerken</a:t>
            </a:r>
            <a:endParaRPr lang="nl-NL" noProof="0" dirty="0"/>
          </a:p>
        </p:txBody>
      </p:sp>
      <p:sp>
        <p:nvSpPr>
          <p:cNvPr id="4" name="Tijdelijke aanduiding voor tekst 3"/>
          <p:cNvSpPr>
            <a:spLocks noGrp="1"/>
          </p:cNvSpPr>
          <p:nvPr>
            <p:ph type="body" sz="half" idx="2"/>
          </p:nvPr>
        </p:nvSpPr>
        <p:spPr>
          <a:xfrm>
            <a:off x="1097279" y="5715000"/>
            <a:ext cx="10113264" cy="609600"/>
          </a:xfrm>
        </p:spPr>
        <p:txBody>
          <a:bodyPr lIns="91440" tIns="0" rIns="91440" bIns="0" rtlCol="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Klikken om de tekststijl van het model te bewerken</a:t>
            </a:r>
          </a:p>
        </p:txBody>
      </p:sp>
      <p:sp>
        <p:nvSpPr>
          <p:cNvPr id="5" name="Tijdelijke aanduiding voor datum 4"/>
          <p:cNvSpPr>
            <a:spLocks noGrp="1"/>
          </p:cNvSpPr>
          <p:nvPr>
            <p:ph type="dt" sz="half" idx="10"/>
          </p:nvPr>
        </p:nvSpPr>
        <p:spPr/>
        <p:txBody>
          <a:bodyPr rtlCol="0"/>
          <a:lstStyle>
            <a:lvl1pPr>
              <a:defRPr/>
            </a:lvl1pPr>
          </a:lstStyle>
          <a:p>
            <a:pPr rtl="0"/>
            <a:fld id="{16853A4C-5C46-4003-84B3-7475B84897FA}" type="datetime1">
              <a:rPr lang="nl-NL" noProof="0" smtClean="0"/>
              <a:t>1-6-2023</a:t>
            </a:fld>
            <a:endParaRPr lang="nl-NL" noProof="0" dirty="0"/>
          </a:p>
        </p:txBody>
      </p:sp>
      <p:sp>
        <p:nvSpPr>
          <p:cNvPr id="6" name="Tijdelijke aanduiding voor voettekst 5"/>
          <p:cNvSpPr>
            <a:spLocks noGrp="1"/>
          </p:cNvSpPr>
          <p:nvPr>
            <p:ph type="ftr" sz="quarter" idx="11"/>
          </p:nvPr>
        </p:nvSpPr>
        <p:spPr>
          <a:xfrm>
            <a:off x="1097279" y="6446838"/>
            <a:ext cx="6818262" cy="365125"/>
          </a:xfrm>
        </p:spPr>
        <p:txBody>
          <a:bodyPr rtlCol="0"/>
          <a:lstStyle/>
          <a:p>
            <a:pPr algn="l" rtl="0"/>
            <a:endParaRPr lang="nl-NL" noProof="0" dirty="0"/>
          </a:p>
        </p:txBody>
      </p:sp>
      <p:sp>
        <p:nvSpPr>
          <p:cNvPr id="7" name="Tijdelijke aanduiding voor dianummer 6"/>
          <p:cNvSpPr>
            <a:spLocks noGrp="1"/>
          </p:cNvSpPr>
          <p:nvPr>
            <p:ph type="sldNum" sz="quarter" idx="12"/>
          </p:nvPr>
        </p:nvSpPr>
        <p:spPr/>
        <p:txBody>
          <a:bodyPr rtlCol="0"/>
          <a:lstStyle/>
          <a:p>
            <a:pPr rtl="0"/>
            <a:fld id="{3A98EE3D-8CD1-4C3F-BD1C-C98C9596463C}" type="slidenum">
              <a:rPr lang="nl-NL" noProof="0" smtClean="0"/>
              <a:t>‹nr.›</a:t>
            </a:fld>
            <a:endParaRPr lang="nl-NL" noProof="0"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jdelijke aanduiding voor titel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pPr rtl="0"/>
            <a:fld id="{339AEC41-D78A-42D4-BC1C-9858B0DE8185}" type="datetime1">
              <a:rPr lang="nl-NL" noProof="0" smtClean="0"/>
              <a:t>1-6-2023</a:t>
            </a:fld>
            <a:endParaRPr lang="nl-NL" noProof="0" dirty="0"/>
          </a:p>
        </p:txBody>
      </p:sp>
      <p:sp>
        <p:nvSpPr>
          <p:cNvPr id="5" name="Tijdelijke aanduiding voor voettekst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pPr rtl="0"/>
            <a:endParaRPr lang="nl-NL" noProof="0" dirty="0"/>
          </a:p>
        </p:txBody>
      </p:sp>
      <p:sp>
        <p:nvSpPr>
          <p:cNvPr id="6" name="Tijdelijke aanduiding voor dianumm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pPr rtl="0"/>
            <a:fld id="{3A98EE3D-8CD1-4C3F-BD1C-C98C9596463C}" type="slidenum">
              <a:rPr lang="nl-NL" noProof="0" smtClean="0"/>
              <a:t>‹nr.›</a:t>
            </a:fld>
            <a:endParaRPr lang="nl-NL" noProof="0" dirty="0"/>
          </a:p>
        </p:txBody>
      </p:sp>
      <p:cxnSp>
        <p:nvCxnSpPr>
          <p:cNvPr id="10" name="Rechte verbindingslijn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hyperlink" Target="http://onderwijsaanbod.odisee.be/opleidingen/n/SC_51858227.htm#bl=02,03&amp;fasen=1,2,3" TargetMode="External"/><Relationship Id="rId4" Type="http://schemas.openxmlformats.org/officeDocument/2006/relationships/hyperlink" Target="https://www.kdg.be/opleidingen/postgraduaat/radiotherapi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onderwijsaanbod.odisee.be/opleidingen/n/SC_51858227.htm#bl=02,03&amp;fasen=1,2,3" TargetMode="External"/><Relationship Id="rId4" Type="http://schemas.openxmlformats.org/officeDocument/2006/relationships/hyperlink" Target="https://www.kdg.be/opleidingen/postgraduaat/radiotherapie"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hyperlink" Target="mailto:bert.bakelandt@azsintjan.be"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mailto:bert.bakelandt@azsintjan.b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s://fanc.fgov.be/nl/professionelen/medische-professionelen/assistent-medische-stralingsfysica"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fanc.fgov.be/nl/professionelen/medische-professionelen/assistent-medische-stralingsfysi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fanc.fgov.be/nl/professionelen/medische-professionelen/assistent-medische-stralingsfysic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hyperlink" Target="https://fanc.fgov.be/nl/professionelen/medische-professionelen/assistent-medische-stralingsfysic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fanc.fgov.be/nl/professionelen/medische-professionelen/assistent-medische-stralingsfysica"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fanc.fgov.be/nl/professionelen/medische-professionelen/assistent-medische-stralingsfysic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hthoek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dirty="0">
              <a:ln>
                <a:noFill/>
              </a:ln>
              <a:solidFill>
                <a:prstClr val="white"/>
              </a:solidFill>
              <a:effectLst/>
              <a:uLnTx/>
              <a:uFillTx/>
              <a:latin typeface="Speak Pro" panose="020F0502020204030204"/>
              <a:ea typeface="+mn-ea"/>
              <a:cs typeface="+mn-cs"/>
            </a:endParaRPr>
          </a:p>
        </p:txBody>
      </p:sp>
      <p:sp>
        <p:nvSpPr>
          <p:cNvPr id="2" name="Titel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rtlCol="0">
            <a:normAutofit/>
          </a:bodyPr>
          <a:lstStyle/>
          <a:p>
            <a:r>
              <a:rPr lang="nl-NL" dirty="0"/>
              <a:t>RT-24</a:t>
            </a:r>
          </a:p>
        </p:txBody>
      </p:sp>
      <p:sp>
        <p:nvSpPr>
          <p:cNvPr id="3" name="Subtitel 2">
            <a:extLst>
              <a:ext uri="{FF2B5EF4-FFF2-40B4-BE49-F238E27FC236}">
                <a16:creationId xmlns:a16="http://schemas.microsoft.com/office/drawing/2014/main" id="{255E1F2F-E259-4EA8-9FFD-3A10AF541859}"/>
              </a:ext>
            </a:extLst>
          </p:cNvPr>
          <p:cNvSpPr>
            <a:spLocks noGrp="1"/>
          </p:cNvSpPr>
          <p:nvPr>
            <p:ph type="subTitle" idx="1"/>
          </p:nvPr>
        </p:nvSpPr>
        <p:spPr>
          <a:xfrm>
            <a:off x="6729998" y="4455620"/>
            <a:ext cx="4464175" cy="2402378"/>
          </a:xfrm>
        </p:spPr>
        <p:txBody>
          <a:bodyPr rtlCol="0">
            <a:normAutofit/>
          </a:bodyPr>
          <a:lstStyle/>
          <a:p>
            <a:pPr rtl="0"/>
            <a:r>
              <a:rPr lang="nl-NL" dirty="0"/>
              <a:t>Workgroup </a:t>
            </a:r>
            <a:r>
              <a:rPr lang="nl-NL" dirty="0" err="1"/>
              <a:t>radiotherapy</a:t>
            </a:r>
            <a:endParaRPr lang="nl-NL" dirty="0"/>
          </a:p>
          <a:p>
            <a:pPr rtl="0"/>
            <a:r>
              <a:rPr lang="nl-NL" dirty="0"/>
              <a:t>Opleiding MPA</a:t>
            </a:r>
          </a:p>
          <a:p>
            <a:pPr rtl="0"/>
            <a:r>
              <a:rPr lang="nl-NL" dirty="0"/>
              <a:t>Belgium 2023-05-23</a:t>
            </a:r>
          </a:p>
          <a:p>
            <a:pPr rtl="0"/>
            <a:r>
              <a:rPr lang="nl-NL" dirty="0"/>
              <a:t>Chair: Bert </a:t>
            </a:r>
            <a:r>
              <a:rPr lang="nl-NL" dirty="0" err="1"/>
              <a:t>bakelandt</a:t>
            </a:r>
            <a:endParaRPr lang="nl-NL" dirty="0"/>
          </a:p>
        </p:txBody>
      </p:sp>
      <p:pic>
        <p:nvPicPr>
          <p:cNvPr id="6" name="Afbeelding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Rechte verbindingslijn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Welke opleiding bestaat er?</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5374541" cy="3970318"/>
          </a:xfrm>
          <a:prstGeom prst="rect">
            <a:avLst/>
          </a:prstGeom>
          <a:noFill/>
        </p:spPr>
        <p:txBody>
          <a:bodyPr wrap="square" rtlCol="0">
            <a:spAutoFit/>
          </a:bodyPr>
          <a:lstStyle/>
          <a:p>
            <a:endParaRPr lang="nl-BE" dirty="0"/>
          </a:p>
          <a:p>
            <a:r>
              <a:rPr lang="nl-BE" dirty="0"/>
              <a:t>Geen specifieke opleiding die de 20 ECTS dekt: momenteel kan een MPA die start de opleiding niet volgen. </a:t>
            </a:r>
          </a:p>
          <a:p>
            <a:endParaRPr lang="nl-BE" dirty="0"/>
          </a:p>
          <a:p>
            <a:r>
              <a:rPr lang="nl-BE" dirty="0"/>
              <a:t>Wat komt in de buurt?</a:t>
            </a:r>
          </a:p>
          <a:p>
            <a:endParaRPr lang="nl-BE" dirty="0"/>
          </a:p>
          <a:p>
            <a:r>
              <a:rPr lang="nl-BE" dirty="0">
                <a:hlinkClick r:id="rId4"/>
              </a:rPr>
              <a:t>Radiotherapie | Karel de Grote Hogeschool Antwerpen (kdg.be)</a:t>
            </a:r>
            <a:endParaRPr lang="nl-BE" dirty="0"/>
          </a:p>
          <a:p>
            <a:endParaRPr lang="nl-NL" dirty="0"/>
          </a:p>
          <a:p>
            <a:endParaRPr lang="nl-BE" dirty="0"/>
          </a:p>
          <a:p>
            <a:r>
              <a:rPr lang="nl-BE" dirty="0">
                <a:hlinkClick r:id="rId5"/>
              </a:rPr>
              <a:t>Bachelor in de medische beeldvorming en radiotherapie (Brussel) - ODISEE</a:t>
            </a:r>
            <a:endParaRPr lang="nl-BE" dirty="0"/>
          </a:p>
          <a:p>
            <a:endParaRPr lang="nl-BE" dirty="0"/>
          </a:p>
        </p:txBody>
      </p:sp>
    </p:spTree>
    <p:extLst>
      <p:ext uri="{BB962C8B-B14F-4D97-AF65-F5344CB8AC3E}">
        <p14:creationId xmlns:p14="http://schemas.microsoft.com/office/powerpoint/2010/main" val="2728617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Welke opleiding bestaat er?</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9725114" cy="3970318"/>
          </a:xfrm>
          <a:prstGeom prst="rect">
            <a:avLst/>
          </a:prstGeom>
          <a:noFill/>
        </p:spPr>
        <p:txBody>
          <a:bodyPr wrap="square" rtlCol="0">
            <a:spAutoFit/>
          </a:bodyPr>
          <a:lstStyle/>
          <a:p>
            <a:endParaRPr lang="nl-BE" dirty="0"/>
          </a:p>
          <a:p>
            <a:r>
              <a:rPr lang="nl-BE" dirty="0"/>
              <a:t>Geen specifieke opleiding die de 20 ECTS dekt: momenteel kan een MPA die start de opleiding niet volgen. </a:t>
            </a:r>
          </a:p>
          <a:p>
            <a:endParaRPr lang="nl-BE" dirty="0"/>
          </a:p>
          <a:p>
            <a:r>
              <a:rPr lang="nl-BE" dirty="0"/>
              <a:t>Wat komt in de buurt?</a:t>
            </a:r>
          </a:p>
          <a:p>
            <a:endParaRPr lang="nl-BE" dirty="0"/>
          </a:p>
          <a:p>
            <a:r>
              <a:rPr lang="nl-BE" dirty="0">
                <a:hlinkClick r:id="rId4"/>
              </a:rPr>
              <a:t>Radiotherapie | Karel de Grote Hogeschool Antwerpen (kdg.be)</a:t>
            </a:r>
            <a:r>
              <a:rPr lang="nl-BE" dirty="0"/>
              <a:t> = Postgraduaat radiotherapie VP</a:t>
            </a:r>
          </a:p>
          <a:p>
            <a:endParaRPr lang="nl-NL" dirty="0"/>
          </a:p>
          <a:p>
            <a:endParaRPr lang="nl-BE" dirty="0"/>
          </a:p>
          <a:p>
            <a:r>
              <a:rPr lang="nl-BE" dirty="0">
                <a:hlinkClick r:id="rId5"/>
              </a:rPr>
              <a:t>Bachelor in de medische beeldvorming en radiotherapie (Brussel) – ODISEE</a:t>
            </a:r>
            <a:r>
              <a:rPr lang="nl-BE" dirty="0"/>
              <a:t>: probleem is woord ‘aanvullend’. Ze zijn voldoende geschoold maar moeten een aanvullende opleiding volgen. </a:t>
            </a:r>
          </a:p>
          <a:p>
            <a:r>
              <a:rPr lang="nl-BE" dirty="0"/>
              <a:t>+ </a:t>
            </a:r>
            <a:r>
              <a:rPr lang="nl-BE" dirty="0" err="1"/>
              <a:t>Odisee</a:t>
            </a:r>
            <a:r>
              <a:rPr lang="nl-BE" dirty="0"/>
              <a:t> gaat niet akkoord om te combineren met de opleiding postgraduaat radiotherapie voor verpleegkundigen </a:t>
            </a:r>
          </a:p>
          <a:p>
            <a:endParaRPr lang="nl-BE" dirty="0"/>
          </a:p>
        </p:txBody>
      </p:sp>
      <p:pic>
        <p:nvPicPr>
          <p:cNvPr id="6" name="Afbeelding 5">
            <a:extLst>
              <a:ext uri="{FF2B5EF4-FFF2-40B4-BE49-F238E27FC236}">
                <a16:creationId xmlns:a16="http://schemas.microsoft.com/office/drawing/2014/main" id="{F334C4E4-990D-4FF8-9AAA-10700F02A69A}"/>
              </a:ext>
            </a:extLst>
          </p:cNvPr>
          <p:cNvPicPr>
            <a:picLocks noChangeAspect="1"/>
          </p:cNvPicPr>
          <p:nvPr/>
        </p:nvPicPr>
        <p:blipFill>
          <a:blip r:embed="rId6"/>
          <a:stretch>
            <a:fillRect/>
          </a:stretch>
        </p:blipFill>
        <p:spPr>
          <a:xfrm>
            <a:off x="470517" y="1855695"/>
            <a:ext cx="11061576" cy="4531985"/>
          </a:xfrm>
          <a:prstGeom prst="rect">
            <a:avLst/>
          </a:prstGeom>
        </p:spPr>
      </p:pic>
    </p:spTree>
    <p:extLst>
      <p:ext uri="{BB962C8B-B14F-4D97-AF65-F5344CB8AC3E}">
        <p14:creationId xmlns:p14="http://schemas.microsoft.com/office/powerpoint/2010/main" val="2107183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a:xfrm>
            <a:off x="1097280" y="286603"/>
            <a:ext cx="10058400" cy="1450757"/>
          </a:xfrm>
        </p:spPr>
        <p:txBody>
          <a:bodyPr anchor="b">
            <a:normAutofit/>
          </a:bodyPr>
          <a:lstStyle/>
          <a:p>
            <a:r>
              <a:rPr lang="nl-NL" dirty="0"/>
              <a:t>		RT-24: MPA Job </a:t>
            </a:r>
            <a:r>
              <a:rPr lang="nl-NL" dirty="0" err="1"/>
              <a:t>description</a:t>
            </a:r>
            <a:endParaRPr lang="nl-BE" dirty="0"/>
          </a:p>
        </p:txBody>
      </p:sp>
      <p:pic>
        <p:nvPicPr>
          <p:cNvPr id="4" name="Afbeelding 3">
            <a:extLst>
              <a:ext uri="{FF2B5EF4-FFF2-40B4-BE49-F238E27FC236}">
                <a16:creationId xmlns:a16="http://schemas.microsoft.com/office/drawing/2014/main" id="{9C4A05E3-A967-B0F1-67DD-048697FA6C0D}"/>
              </a:ext>
            </a:extLst>
          </p:cNvPr>
          <p:cNvPicPr>
            <a:picLocks noChangeAspect="1"/>
          </p:cNvPicPr>
          <p:nvPr/>
        </p:nvPicPr>
        <p:blipFill>
          <a:blip r:embed="rId3"/>
          <a:stretch>
            <a:fillRect/>
          </a:stretch>
        </p:blipFill>
        <p:spPr>
          <a:xfrm>
            <a:off x="1097280" y="336165"/>
            <a:ext cx="1489002" cy="1469993"/>
          </a:xfrm>
          <a:prstGeom prst="rect">
            <a:avLst/>
          </a:prstGeom>
        </p:spPr>
      </p:pic>
      <p:pic>
        <p:nvPicPr>
          <p:cNvPr id="3" name="Afbeelding 2">
            <a:extLst>
              <a:ext uri="{FF2B5EF4-FFF2-40B4-BE49-F238E27FC236}">
                <a16:creationId xmlns:a16="http://schemas.microsoft.com/office/drawing/2014/main" id="{A0283011-E358-28E8-9A8B-CB24DBE9CF69}"/>
              </a:ext>
            </a:extLst>
          </p:cNvPr>
          <p:cNvPicPr>
            <a:picLocks noChangeAspect="1"/>
          </p:cNvPicPr>
          <p:nvPr/>
        </p:nvPicPr>
        <p:blipFill>
          <a:blip r:embed="rId4"/>
          <a:stretch>
            <a:fillRect/>
          </a:stretch>
        </p:blipFill>
        <p:spPr>
          <a:xfrm>
            <a:off x="270646" y="1946535"/>
            <a:ext cx="7068909" cy="4334622"/>
          </a:xfrm>
          <a:prstGeom prst="rect">
            <a:avLst/>
          </a:prstGeom>
        </p:spPr>
      </p:pic>
      <p:pic>
        <p:nvPicPr>
          <p:cNvPr id="6" name="Afbeelding 5">
            <a:extLst>
              <a:ext uri="{FF2B5EF4-FFF2-40B4-BE49-F238E27FC236}">
                <a16:creationId xmlns:a16="http://schemas.microsoft.com/office/drawing/2014/main" id="{B1F2E95B-E000-B370-AF40-78ACB6C0D1D4}"/>
              </a:ext>
            </a:extLst>
          </p:cNvPr>
          <p:cNvPicPr>
            <a:picLocks noChangeAspect="1"/>
          </p:cNvPicPr>
          <p:nvPr/>
        </p:nvPicPr>
        <p:blipFill>
          <a:blip r:embed="rId5"/>
          <a:stretch>
            <a:fillRect/>
          </a:stretch>
        </p:blipFill>
        <p:spPr>
          <a:xfrm>
            <a:off x="5454567" y="2767929"/>
            <a:ext cx="1714739" cy="228632"/>
          </a:xfrm>
          <a:prstGeom prst="rect">
            <a:avLst/>
          </a:prstGeom>
        </p:spPr>
      </p:pic>
      <p:pic>
        <p:nvPicPr>
          <p:cNvPr id="9" name="Afbeelding 8">
            <a:extLst>
              <a:ext uri="{FF2B5EF4-FFF2-40B4-BE49-F238E27FC236}">
                <a16:creationId xmlns:a16="http://schemas.microsoft.com/office/drawing/2014/main" id="{73536CE8-CD89-1B7F-0AC7-FE15A30595CB}"/>
              </a:ext>
            </a:extLst>
          </p:cNvPr>
          <p:cNvPicPr>
            <a:picLocks noChangeAspect="1"/>
          </p:cNvPicPr>
          <p:nvPr/>
        </p:nvPicPr>
        <p:blipFill>
          <a:blip r:embed="rId6"/>
          <a:stretch>
            <a:fillRect/>
          </a:stretch>
        </p:blipFill>
        <p:spPr>
          <a:xfrm>
            <a:off x="5454567" y="3151510"/>
            <a:ext cx="1381318" cy="247685"/>
          </a:xfrm>
          <a:prstGeom prst="rect">
            <a:avLst/>
          </a:prstGeom>
        </p:spPr>
      </p:pic>
      <p:pic>
        <p:nvPicPr>
          <p:cNvPr id="11" name="Afbeelding 10">
            <a:extLst>
              <a:ext uri="{FF2B5EF4-FFF2-40B4-BE49-F238E27FC236}">
                <a16:creationId xmlns:a16="http://schemas.microsoft.com/office/drawing/2014/main" id="{3234BE7B-DBE2-61FB-30DA-C7FA17B28FF6}"/>
              </a:ext>
            </a:extLst>
          </p:cNvPr>
          <p:cNvPicPr>
            <a:picLocks noChangeAspect="1"/>
          </p:cNvPicPr>
          <p:nvPr/>
        </p:nvPicPr>
        <p:blipFill>
          <a:blip r:embed="rId7"/>
          <a:stretch>
            <a:fillRect/>
          </a:stretch>
        </p:blipFill>
        <p:spPr>
          <a:xfrm>
            <a:off x="5485245" y="3672096"/>
            <a:ext cx="733527" cy="209579"/>
          </a:xfrm>
          <a:prstGeom prst="rect">
            <a:avLst/>
          </a:prstGeom>
        </p:spPr>
      </p:pic>
      <p:pic>
        <p:nvPicPr>
          <p:cNvPr id="13" name="Afbeelding 12">
            <a:extLst>
              <a:ext uri="{FF2B5EF4-FFF2-40B4-BE49-F238E27FC236}">
                <a16:creationId xmlns:a16="http://schemas.microsoft.com/office/drawing/2014/main" id="{246C1EE7-B36A-1890-01E6-5E7E264F6938}"/>
              </a:ext>
            </a:extLst>
          </p:cNvPr>
          <p:cNvPicPr>
            <a:picLocks noChangeAspect="1"/>
          </p:cNvPicPr>
          <p:nvPr/>
        </p:nvPicPr>
        <p:blipFill>
          <a:blip r:embed="rId8"/>
          <a:stretch>
            <a:fillRect/>
          </a:stretch>
        </p:blipFill>
        <p:spPr>
          <a:xfrm>
            <a:off x="6218772" y="3674232"/>
            <a:ext cx="1028844" cy="219106"/>
          </a:xfrm>
          <a:prstGeom prst="rect">
            <a:avLst/>
          </a:prstGeom>
        </p:spPr>
      </p:pic>
      <p:sp>
        <p:nvSpPr>
          <p:cNvPr id="14" name="Content Placeholder 3">
            <a:extLst>
              <a:ext uri="{FF2B5EF4-FFF2-40B4-BE49-F238E27FC236}">
                <a16:creationId xmlns:a16="http://schemas.microsoft.com/office/drawing/2014/main" id="{77F78098-5D2B-2082-5110-726644D1AA15}"/>
              </a:ext>
            </a:extLst>
          </p:cNvPr>
          <p:cNvSpPr txBox="1">
            <a:spLocks/>
          </p:cNvSpPr>
          <p:nvPr/>
        </p:nvSpPr>
        <p:spPr>
          <a:xfrm>
            <a:off x="7809133" y="1946535"/>
            <a:ext cx="3624238" cy="4000660"/>
          </a:xfrm>
          <a:prstGeom prst="rect">
            <a:avLst/>
          </a:prstGeom>
          <a:ln>
            <a:solidFill>
              <a:schemeClr val="accent1">
                <a:shade val="50000"/>
              </a:schemeClr>
            </a:solidFill>
          </a:ln>
        </p:spPr>
        <p:txBody>
          <a:bodyPr vert="horz" lIns="0" tIns="45720" rIns="0" bIns="45720" rtlCol="0">
            <a:normAutofit/>
          </a:bodyPr>
          <a:lst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r>
              <a:rPr lang="en-US" dirty="0"/>
              <a:t>Tasks MPA in Belgium very diverse</a:t>
            </a:r>
          </a:p>
          <a:p>
            <a:pPr lvl="1"/>
            <a:r>
              <a:rPr lang="en-US" dirty="0"/>
              <a:t>12/17 planning</a:t>
            </a:r>
          </a:p>
          <a:p>
            <a:pPr lvl="1"/>
            <a:r>
              <a:rPr lang="en-US" dirty="0"/>
              <a:t>11/17 teaching (20% IFIC 15??)</a:t>
            </a:r>
          </a:p>
          <a:p>
            <a:pPr lvl="1"/>
            <a:r>
              <a:rPr lang="en-US" dirty="0"/>
              <a:t>9/17 OAR</a:t>
            </a:r>
          </a:p>
          <a:p>
            <a:pPr lvl="1"/>
            <a:r>
              <a:rPr lang="en-US" dirty="0"/>
              <a:t>8/17 QA</a:t>
            </a:r>
          </a:p>
          <a:p>
            <a:pPr lvl="1"/>
            <a:r>
              <a:rPr lang="en-US" dirty="0"/>
              <a:t>3/17 hybrid RTT</a:t>
            </a:r>
          </a:p>
          <a:p>
            <a:pPr lvl="1"/>
            <a:endParaRPr lang="en-US" dirty="0"/>
          </a:p>
          <a:p>
            <a:pPr marL="201168" lvl="1" indent="0">
              <a:buFont typeface="Calibri" pitchFamily="34" charset="0"/>
              <a:buNone/>
            </a:pPr>
            <a:endParaRPr lang="en-US" dirty="0"/>
          </a:p>
        </p:txBody>
      </p:sp>
    </p:spTree>
    <p:extLst>
      <p:ext uri="{BB962C8B-B14F-4D97-AF65-F5344CB8AC3E}">
        <p14:creationId xmlns:p14="http://schemas.microsoft.com/office/powerpoint/2010/main" val="1824517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Hoe kan de opleiding georganiseerd		worden?</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6262308" cy="4524315"/>
          </a:xfrm>
          <a:prstGeom prst="rect">
            <a:avLst/>
          </a:prstGeom>
          <a:noFill/>
        </p:spPr>
        <p:txBody>
          <a:bodyPr wrap="square" rtlCol="0">
            <a:spAutoFit/>
          </a:bodyPr>
          <a:lstStyle/>
          <a:p>
            <a:endParaRPr lang="nl-BE" dirty="0"/>
          </a:p>
          <a:p>
            <a:r>
              <a:rPr lang="nl-BE" dirty="0"/>
              <a:t>Hoe verloopt opleiding in elk centrum in praktijk?</a:t>
            </a:r>
          </a:p>
          <a:p>
            <a:endParaRPr lang="nl-BE" dirty="0"/>
          </a:p>
          <a:p>
            <a:r>
              <a:rPr lang="nl-BE" dirty="0"/>
              <a:t>On </a:t>
            </a:r>
            <a:r>
              <a:rPr lang="nl-BE" dirty="0" err="1"/>
              <a:t>the</a:t>
            </a:r>
            <a:r>
              <a:rPr lang="nl-BE" dirty="0"/>
              <a:t> job: Afhankelijk van de noden/taken die MPE delegeert schoolt de MPE de MPA. </a:t>
            </a:r>
          </a:p>
          <a:p>
            <a:endParaRPr lang="nl-BE" dirty="0"/>
          </a:p>
          <a:p>
            <a:r>
              <a:rPr lang="nl-BE" dirty="0"/>
              <a:t>Waarom on </a:t>
            </a:r>
            <a:r>
              <a:rPr lang="nl-BE" dirty="0" err="1"/>
              <a:t>the</a:t>
            </a:r>
            <a:r>
              <a:rPr lang="nl-BE" dirty="0"/>
              <a:t> job? Elk ziekenhuis heeft eigen protocollen, toestellen, software,…</a:t>
            </a:r>
          </a:p>
          <a:p>
            <a:endParaRPr lang="nl-BE" dirty="0"/>
          </a:p>
          <a:p>
            <a:r>
              <a:rPr lang="nl-BE" dirty="0"/>
              <a:t>Hoeveel </a:t>
            </a:r>
            <a:r>
              <a:rPr lang="nl-BE" dirty="0" err="1"/>
              <a:t>MPA’s</a:t>
            </a:r>
            <a:r>
              <a:rPr lang="nl-BE" dirty="0"/>
              <a:t> zijn er en hoeveel zouden er jaarlijks getraind worden?</a:t>
            </a:r>
          </a:p>
          <a:p>
            <a:endParaRPr lang="nl-BE" dirty="0"/>
          </a:p>
          <a:p>
            <a:r>
              <a:rPr lang="nl-BE" dirty="0"/>
              <a:t>	0-5 per centrum in dienst? Turnover relatief laag?</a:t>
            </a:r>
          </a:p>
          <a:p>
            <a:r>
              <a:rPr lang="nl-BE" dirty="0"/>
              <a:t>	</a:t>
            </a:r>
          </a:p>
          <a:p>
            <a:r>
              <a:rPr lang="nl-BE" dirty="0"/>
              <a:t>	</a:t>
            </a:r>
          </a:p>
          <a:p>
            <a:endParaRPr lang="nl-BE" dirty="0"/>
          </a:p>
        </p:txBody>
      </p:sp>
      <p:pic>
        <p:nvPicPr>
          <p:cNvPr id="6" name="Afbeelding 5">
            <a:extLst>
              <a:ext uri="{FF2B5EF4-FFF2-40B4-BE49-F238E27FC236}">
                <a16:creationId xmlns:a16="http://schemas.microsoft.com/office/drawing/2014/main" id="{D969F260-0829-4378-BC83-EF6FC693DE1A}"/>
              </a:ext>
            </a:extLst>
          </p:cNvPr>
          <p:cNvPicPr>
            <a:picLocks noChangeAspect="1"/>
          </p:cNvPicPr>
          <p:nvPr/>
        </p:nvPicPr>
        <p:blipFill>
          <a:blip r:embed="rId4"/>
          <a:stretch>
            <a:fillRect/>
          </a:stretch>
        </p:blipFill>
        <p:spPr>
          <a:xfrm>
            <a:off x="7471433" y="2002026"/>
            <a:ext cx="4155297" cy="4214342"/>
          </a:xfrm>
          <a:prstGeom prst="rect">
            <a:avLst/>
          </a:prstGeom>
        </p:spPr>
      </p:pic>
    </p:spTree>
    <p:extLst>
      <p:ext uri="{BB962C8B-B14F-4D97-AF65-F5344CB8AC3E}">
        <p14:creationId xmlns:p14="http://schemas.microsoft.com/office/powerpoint/2010/main" val="4162086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Hoe kan de opleiding georganiseerd		worden?</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6111388" cy="3970318"/>
          </a:xfrm>
          <a:prstGeom prst="rect">
            <a:avLst/>
          </a:prstGeom>
          <a:noFill/>
        </p:spPr>
        <p:txBody>
          <a:bodyPr wrap="square" rtlCol="0">
            <a:spAutoFit/>
          </a:bodyPr>
          <a:lstStyle/>
          <a:p>
            <a:endParaRPr lang="nl-BE" dirty="0"/>
          </a:p>
          <a:p>
            <a:r>
              <a:rPr lang="nl-BE" dirty="0"/>
              <a:t>Problemen waar we tegenaan lopen:</a:t>
            </a:r>
          </a:p>
          <a:p>
            <a:endParaRPr lang="nl-BE" dirty="0"/>
          </a:p>
          <a:p>
            <a:r>
              <a:rPr lang="nl-BE" dirty="0"/>
              <a:t>beperkt # mensen die afstuderen als technoloog</a:t>
            </a:r>
          </a:p>
          <a:p>
            <a:r>
              <a:rPr lang="nl-BE" dirty="0"/>
              <a:t>beperkter # mensen die ingezet worden als MPA?</a:t>
            </a:r>
          </a:p>
          <a:p>
            <a:endParaRPr lang="nl-BE" dirty="0"/>
          </a:p>
          <a:p>
            <a:r>
              <a:rPr lang="nl-BE" dirty="0"/>
              <a:t>Uitwisselbaarheid MPA met postgraduaat VP? Wissel van functie? Moet postgraduaat die MPA wil worden nog bijkomende opleiding volgen?</a:t>
            </a:r>
          </a:p>
          <a:p>
            <a:r>
              <a:rPr lang="nl-BE" dirty="0"/>
              <a:t>	</a:t>
            </a:r>
          </a:p>
          <a:p>
            <a:r>
              <a:rPr lang="nl-BE" dirty="0" err="1"/>
              <a:t>Dienstspecifieke</a:t>
            </a:r>
            <a:r>
              <a:rPr lang="nl-BE" dirty="0"/>
              <a:t> procedures, hoe maken we de 	opleiding voor </a:t>
            </a:r>
            <a:r>
              <a:rPr lang="nl-BE" dirty="0" err="1"/>
              <a:t>MPA’s</a:t>
            </a:r>
            <a:r>
              <a:rPr lang="nl-BE" dirty="0"/>
              <a:t> attractief en efficiënt voor 	de 	centra?</a:t>
            </a:r>
          </a:p>
          <a:p>
            <a:r>
              <a:rPr lang="nl-BE" dirty="0"/>
              <a:t>	</a:t>
            </a:r>
          </a:p>
          <a:p>
            <a:endParaRPr lang="nl-BE" dirty="0"/>
          </a:p>
        </p:txBody>
      </p:sp>
      <p:pic>
        <p:nvPicPr>
          <p:cNvPr id="2" name="Afbeelding 1">
            <a:extLst>
              <a:ext uri="{FF2B5EF4-FFF2-40B4-BE49-F238E27FC236}">
                <a16:creationId xmlns:a16="http://schemas.microsoft.com/office/drawing/2014/main" id="{00E10783-3CCF-4E84-968E-7729994DB3FA}"/>
              </a:ext>
            </a:extLst>
          </p:cNvPr>
          <p:cNvPicPr>
            <a:picLocks noChangeAspect="1"/>
          </p:cNvPicPr>
          <p:nvPr/>
        </p:nvPicPr>
        <p:blipFill>
          <a:blip r:embed="rId4"/>
          <a:stretch>
            <a:fillRect/>
          </a:stretch>
        </p:blipFill>
        <p:spPr>
          <a:xfrm>
            <a:off x="7326114" y="2918938"/>
            <a:ext cx="4778397" cy="3426152"/>
          </a:xfrm>
          <a:prstGeom prst="rect">
            <a:avLst/>
          </a:prstGeom>
        </p:spPr>
      </p:pic>
    </p:spTree>
    <p:extLst>
      <p:ext uri="{BB962C8B-B14F-4D97-AF65-F5344CB8AC3E}">
        <p14:creationId xmlns:p14="http://schemas.microsoft.com/office/powerpoint/2010/main" val="336770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Wie werkt mee?</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9725114" cy="3139321"/>
          </a:xfrm>
          <a:prstGeom prst="rect">
            <a:avLst/>
          </a:prstGeom>
          <a:noFill/>
        </p:spPr>
        <p:txBody>
          <a:bodyPr wrap="square" rtlCol="0">
            <a:spAutoFit/>
          </a:bodyPr>
          <a:lstStyle/>
          <a:p>
            <a:endParaRPr lang="nl-BE" dirty="0"/>
          </a:p>
          <a:p>
            <a:r>
              <a:rPr lang="nl-BE" dirty="0"/>
              <a:t>Wie wil meewerken in uitwerking van de opleiding?</a:t>
            </a:r>
          </a:p>
          <a:p>
            <a:endParaRPr lang="nl-BE" dirty="0"/>
          </a:p>
          <a:p>
            <a:r>
              <a:rPr lang="nl-BE" dirty="0"/>
              <a:t>Wie wil meewerken in geven van de opleiding?</a:t>
            </a:r>
          </a:p>
          <a:p>
            <a:endParaRPr lang="nl-BE" dirty="0"/>
          </a:p>
          <a:p>
            <a:endParaRPr lang="nl-BE" dirty="0"/>
          </a:p>
          <a:p>
            <a:r>
              <a:rPr lang="nl-BE" dirty="0"/>
              <a:t>Mailen naar: </a:t>
            </a:r>
            <a:r>
              <a:rPr lang="nl-BE" dirty="0">
                <a:hlinkClick r:id="rId4"/>
              </a:rPr>
              <a:t>bert.bakelandt@azsintjan.be</a:t>
            </a:r>
            <a:r>
              <a:rPr lang="nl-BE" dirty="0"/>
              <a:t> </a:t>
            </a:r>
          </a:p>
          <a:p>
            <a:endParaRPr lang="nl-BE" dirty="0"/>
          </a:p>
          <a:p>
            <a:endParaRPr lang="nl-BE" dirty="0"/>
          </a:p>
          <a:p>
            <a:r>
              <a:rPr lang="nl-BE" dirty="0"/>
              <a:t> 	</a:t>
            </a:r>
          </a:p>
          <a:p>
            <a:endParaRPr lang="nl-BE" dirty="0"/>
          </a:p>
        </p:txBody>
      </p:sp>
      <p:pic>
        <p:nvPicPr>
          <p:cNvPr id="2" name="Afbeelding 1">
            <a:extLst>
              <a:ext uri="{FF2B5EF4-FFF2-40B4-BE49-F238E27FC236}">
                <a16:creationId xmlns:a16="http://schemas.microsoft.com/office/drawing/2014/main" id="{96455189-264B-4AD2-908F-E3DE10A24920}"/>
              </a:ext>
            </a:extLst>
          </p:cNvPr>
          <p:cNvPicPr>
            <a:picLocks noChangeAspect="1"/>
          </p:cNvPicPr>
          <p:nvPr/>
        </p:nvPicPr>
        <p:blipFill>
          <a:blip r:embed="rId5"/>
          <a:stretch>
            <a:fillRect/>
          </a:stretch>
        </p:blipFill>
        <p:spPr>
          <a:xfrm>
            <a:off x="7368467" y="1964483"/>
            <a:ext cx="3787214" cy="3867155"/>
          </a:xfrm>
          <a:prstGeom prst="rect">
            <a:avLst/>
          </a:prstGeom>
        </p:spPr>
      </p:pic>
    </p:spTree>
    <p:extLst>
      <p:ext uri="{BB962C8B-B14F-4D97-AF65-F5344CB8AC3E}">
        <p14:creationId xmlns:p14="http://schemas.microsoft.com/office/powerpoint/2010/main" val="1141274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Actiepunten?</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9725114" cy="923330"/>
          </a:xfrm>
          <a:prstGeom prst="rect">
            <a:avLst/>
          </a:prstGeom>
          <a:noFill/>
        </p:spPr>
        <p:txBody>
          <a:bodyPr wrap="square" rtlCol="0">
            <a:spAutoFit/>
          </a:bodyPr>
          <a:lstStyle/>
          <a:p>
            <a:endParaRPr lang="nl-BE" dirty="0"/>
          </a:p>
          <a:p>
            <a:r>
              <a:rPr lang="nl-BE" dirty="0"/>
              <a:t>	</a:t>
            </a:r>
          </a:p>
          <a:p>
            <a:endParaRPr lang="nl-BE" dirty="0"/>
          </a:p>
        </p:txBody>
      </p:sp>
      <p:sp>
        <p:nvSpPr>
          <p:cNvPr id="2" name="Tekstvak 1">
            <a:extLst>
              <a:ext uri="{FF2B5EF4-FFF2-40B4-BE49-F238E27FC236}">
                <a16:creationId xmlns:a16="http://schemas.microsoft.com/office/drawing/2014/main" id="{595F3D7F-F3F3-D658-2F78-1A8FB6E996CB}"/>
              </a:ext>
            </a:extLst>
          </p:cNvPr>
          <p:cNvSpPr txBox="1"/>
          <p:nvPr/>
        </p:nvSpPr>
        <p:spPr>
          <a:xfrm>
            <a:off x="1097280" y="2057878"/>
            <a:ext cx="9725114" cy="3416320"/>
          </a:xfrm>
          <a:prstGeom prst="rect">
            <a:avLst/>
          </a:prstGeom>
          <a:noFill/>
        </p:spPr>
        <p:txBody>
          <a:bodyPr wrap="square" rtlCol="0">
            <a:spAutoFit/>
          </a:bodyPr>
          <a:lstStyle/>
          <a:p>
            <a:r>
              <a:rPr lang="nl-BE" dirty="0"/>
              <a:t>Mailen naar: </a:t>
            </a:r>
            <a:r>
              <a:rPr lang="nl-BE" dirty="0">
                <a:hlinkClick r:id="rId4"/>
              </a:rPr>
              <a:t>bert.bakelandt@azsintjan.be</a:t>
            </a:r>
            <a:r>
              <a:rPr lang="nl-BE" dirty="0"/>
              <a:t> </a:t>
            </a:r>
          </a:p>
          <a:p>
            <a:endParaRPr lang="nl-BE" dirty="0"/>
          </a:p>
          <a:p>
            <a:r>
              <a:rPr lang="nl-BE" dirty="0"/>
              <a:t>Er wordt een poll opgesteld met de vraag hoe we dit verder uitwerken:</a:t>
            </a:r>
          </a:p>
          <a:p>
            <a:pPr marL="285750" indent="-285750">
              <a:buFont typeface="Arial" panose="020B0604020202020204" pitchFamily="34" charset="0"/>
              <a:buChar char="•"/>
            </a:pPr>
            <a:r>
              <a:rPr lang="nl-BE" dirty="0"/>
              <a:t>In parallel met opleiding postgraduaat verpleegkundigen, maar met specifieke vakken?</a:t>
            </a:r>
          </a:p>
          <a:p>
            <a:pPr marL="285750" indent="-285750">
              <a:buFont typeface="Arial" panose="020B0604020202020204" pitchFamily="34" charset="0"/>
              <a:buChar char="•"/>
            </a:pPr>
            <a:r>
              <a:rPr lang="nl-BE" dirty="0"/>
              <a:t>Een volledig aparte opleiding die we zelf uitwerken samen met een hogeschool?</a:t>
            </a:r>
          </a:p>
          <a:p>
            <a:pPr marL="285750" indent="-285750">
              <a:buFont typeface="Arial" panose="020B0604020202020204" pitchFamily="34" charset="0"/>
              <a:buChar char="•"/>
            </a:pPr>
            <a:r>
              <a:rPr lang="nl-BE" dirty="0"/>
              <a:t>We werken zelf niets uit, maar valideren een lijst van internationale cursussen die de lading dekt (maar wat met Belgische wetgeving dan?)</a:t>
            </a:r>
          </a:p>
          <a:p>
            <a:endParaRPr lang="nl-BE" dirty="0"/>
          </a:p>
          <a:p>
            <a:endParaRPr lang="nl-BE" dirty="0"/>
          </a:p>
          <a:p>
            <a:endParaRPr lang="nl-BE" dirty="0"/>
          </a:p>
          <a:p>
            <a:r>
              <a:rPr lang="nl-BE" dirty="0"/>
              <a:t> 	</a:t>
            </a:r>
          </a:p>
          <a:p>
            <a:endParaRPr lang="nl-BE" dirty="0"/>
          </a:p>
        </p:txBody>
      </p:sp>
    </p:spTree>
    <p:extLst>
      <p:ext uri="{BB962C8B-B14F-4D97-AF65-F5344CB8AC3E}">
        <p14:creationId xmlns:p14="http://schemas.microsoft.com/office/powerpoint/2010/main" val="397008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Opleiding assistent medische				stralingsfysica</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230594" y="2102266"/>
            <a:ext cx="9725114" cy="4801314"/>
          </a:xfrm>
          <a:prstGeom prst="rect">
            <a:avLst/>
          </a:prstGeom>
          <a:noFill/>
        </p:spPr>
        <p:txBody>
          <a:bodyPr wrap="square" rtlCol="0">
            <a:spAutoFit/>
          </a:bodyPr>
          <a:lstStyle/>
          <a:p>
            <a:r>
              <a:rPr lang="nl-NL" dirty="0"/>
              <a:t>Scope van de meeting : organiseren van aanvullende opleiding in Vlaanderen om functie te kunnen uitvoeren</a:t>
            </a:r>
          </a:p>
          <a:p>
            <a:endParaRPr lang="nl-NL" dirty="0"/>
          </a:p>
          <a:p>
            <a:r>
              <a:rPr lang="nl-NL" dirty="0"/>
              <a:t>Wat is een assistent medische stralingsfysica en hoe word je het?</a:t>
            </a:r>
          </a:p>
          <a:p>
            <a:endParaRPr lang="nl-NL" dirty="0"/>
          </a:p>
          <a:p>
            <a:r>
              <a:rPr lang="nl-NL" dirty="0"/>
              <a:t>Hoe blijf je het?</a:t>
            </a:r>
          </a:p>
          <a:p>
            <a:endParaRPr lang="nl-NL" dirty="0"/>
          </a:p>
          <a:p>
            <a:r>
              <a:rPr lang="nl-NL" dirty="0"/>
              <a:t>Welke opleiding bestaat er al?</a:t>
            </a:r>
          </a:p>
          <a:p>
            <a:endParaRPr lang="nl-NL" dirty="0"/>
          </a:p>
          <a:p>
            <a:r>
              <a:rPr lang="nl-NL" dirty="0"/>
              <a:t>Hoe kan de opleiding georganiseerd worden?</a:t>
            </a:r>
          </a:p>
          <a:p>
            <a:endParaRPr lang="nl-NL" dirty="0"/>
          </a:p>
          <a:p>
            <a:r>
              <a:rPr lang="nl-NL" dirty="0"/>
              <a:t>Wie werkt mee?</a:t>
            </a:r>
          </a:p>
          <a:p>
            <a:endParaRPr lang="nl-NL" dirty="0"/>
          </a:p>
          <a:p>
            <a:r>
              <a:rPr lang="nl-NL" dirty="0"/>
              <a:t>Actiepunten?</a:t>
            </a:r>
          </a:p>
          <a:p>
            <a:endParaRPr lang="nl-NL" dirty="0"/>
          </a:p>
          <a:p>
            <a:endParaRPr lang="nl-NL" dirty="0"/>
          </a:p>
          <a:p>
            <a:endParaRPr lang="nl-BE" dirty="0"/>
          </a:p>
        </p:txBody>
      </p:sp>
    </p:spTree>
    <p:extLst>
      <p:ext uri="{BB962C8B-B14F-4D97-AF65-F5344CB8AC3E}">
        <p14:creationId xmlns:p14="http://schemas.microsoft.com/office/powerpoint/2010/main" val="2300099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Wat is een assistent medische 			stralingsfysica en hoe word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230594" y="2102266"/>
            <a:ext cx="9725114" cy="3970318"/>
          </a:xfrm>
          <a:prstGeom prst="rect">
            <a:avLst/>
          </a:prstGeom>
          <a:noFill/>
        </p:spPr>
        <p:txBody>
          <a:bodyPr wrap="square" rtlCol="0">
            <a:spAutoFit/>
          </a:bodyPr>
          <a:lstStyle/>
          <a:p>
            <a:r>
              <a:rPr lang="nl-NL" b="1" dirty="0"/>
              <a:t>Bron: </a:t>
            </a:r>
            <a:r>
              <a:rPr lang="nl-BE" dirty="0">
                <a:hlinkClick r:id="rId4"/>
              </a:rPr>
              <a:t>Assistent medische stralingsfysica | FANC - Federaal Agentschap voor Nucleaire Controle (fgov.be)</a:t>
            </a:r>
            <a:endParaRPr lang="nl-NL" b="1" dirty="0"/>
          </a:p>
          <a:p>
            <a:endParaRPr lang="nl-NL" dirty="0"/>
          </a:p>
          <a:p>
            <a:r>
              <a:rPr lang="nl-BE" b="1" dirty="0"/>
              <a:t>Assistent medische stralingsfysica – </a:t>
            </a:r>
            <a:r>
              <a:rPr lang="nl-BE" b="1" dirty="0" err="1"/>
              <a:t>medical</a:t>
            </a:r>
            <a:r>
              <a:rPr lang="nl-BE" b="1" dirty="0"/>
              <a:t> </a:t>
            </a:r>
            <a:r>
              <a:rPr lang="nl-BE" b="1" dirty="0" err="1"/>
              <a:t>physics</a:t>
            </a:r>
            <a:r>
              <a:rPr lang="nl-BE" b="1" dirty="0"/>
              <a:t> assistent (MPA)</a:t>
            </a:r>
          </a:p>
          <a:p>
            <a:r>
              <a:rPr lang="nl-BE" dirty="0"/>
              <a:t>Deskundigen in de medische stralingsfysica erkend in het bevoegdheidsdomein van de </a:t>
            </a:r>
            <a:r>
              <a:rPr lang="nl-BE" b="1" dirty="0"/>
              <a:t>radiotherapie</a:t>
            </a:r>
            <a:r>
              <a:rPr lang="nl-BE" dirty="0"/>
              <a:t> kunnen taken medische stralingsfysica delegeren aan een assistent medische stralingsfysica.</a:t>
            </a:r>
          </a:p>
          <a:p>
            <a:r>
              <a:rPr lang="nl-BE" dirty="0"/>
              <a:t>Aldus werkt een assistent medische stralingsfysica </a:t>
            </a:r>
            <a:r>
              <a:rPr lang="nl-BE" b="1" dirty="0"/>
              <a:t>onder de directe verantwoordelijkheid </a:t>
            </a:r>
            <a:r>
              <a:rPr lang="nl-BE" dirty="0"/>
              <a:t>van een erkende </a:t>
            </a:r>
            <a:r>
              <a:rPr lang="nl-BE" b="1" dirty="0"/>
              <a:t>deskundige medische stralingsfysica in de radiotherapie</a:t>
            </a:r>
            <a:r>
              <a:rPr lang="nl-BE" dirty="0"/>
              <a:t>: hij volgt de instructies en procedures die goedgekeurd zijn door de erkende deskundige, en bij problemen of in situaties die niet voorzien zijn in de procedures zal hij steeds handelen na en in overleg met de erkende deskundige.</a:t>
            </a:r>
          </a:p>
          <a:p>
            <a:endParaRPr lang="nl-NL" dirty="0"/>
          </a:p>
          <a:p>
            <a:endParaRPr lang="nl-NL" dirty="0"/>
          </a:p>
          <a:p>
            <a:endParaRPr lang="nl-BE" dirty="0"/>
          </a:p>
        </p:txBody>
      </p:sp>
    </p:spTree>
    <p:extLst>
      <p:ext uri="{BB962C8B-B14F-4D97-AF65-F5344CB8AC3E}">
        <p14:creationId xmlns:p14="http://schemas.microsoft.com/office/powerpoint/2010/main" val="3793033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Wat is een assistent medische 			stralingsfysica en hoe word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6" name="Tekstvak 5">
            <a:extLst>
              <a:ext uri="{FF2B5EF4-FFF2-40B4-BE49-F238E27FC236}">
                <a16:creationId xmlns:a16="http://schemas.microsoft.com/office/drawing/2014/main" id="{6708B8D9-4A54-49DC-8DF6-D5A653C3D104}"/>
              </a:ext>
            </a:extLst>
          </p:cNvPr>
          <p:cNvSpPr txBox="1"/>
          <p:nvPr/>
        </p:nvSpPr>
        <p:spPr>
          <a:xfrm>
            <a:off x="1097280" y="2228671"/>
            <a:ext cx="9725114" cy="1200329"/>
          </a:xfrm>
          <a:prstGeom prst="rect">
            <a:avLst/>
          </a:prstGeom>
          <a:noFill/>
        </p:spPr>
        <p:txBody>
          <a:bodyPr wrap="square" rtlCol="0">
            <a:spAutoFit/>
          </a:bodyPr>
          <a:lstStyle/>
          <a:p>
            <a:endParaRPr lang="nl-NL" dirty="0"/>
          </a:p>
          <a:p>
            <a:endParaRPr lang="nl-NL" dirty="0"/>
          </a:p>
          <a:p>
            <a:endParaRPr lang="nl-NL" dirty="0"/>
          </a:p>
          <a:p>
            <a:endParaRPr lang="nl-BE" dirty="0"/>
          </a:p>
        </p:txBody>
      </p:sp>
      <p:pic>
        <p:nvPicPr>
          <p:cNvPr id="7" name="Afbeelding 6">
            <a:extLst>
              <a:ext uri="{FF2B5EF4-FFF2-40B4-BE49-F238E27FC236}">
                <a16:creationId xmlns:a16="http://schemas.microsoft.com/office/drawing/2014/main" id="{B74DCB31-91F3-7718-87DD-EF9A45B3B1CD}"/>
              </a:ext>
            </a:extLst>
          </p:cNvPr>
          <p:cNvPicPr>
            <a:picLocks noChangeAspect="1"/>
          </p:cNvPicPr>
          <p:nvPr/>
        </p:nvPicPr>
        <p:blipFill>
          <a:blip r:embed="rId4"/>
          <a:stretch>
            <a:fillRect/>
          </a:stretch>
        </p:blipFill>
        <p:spPr>
          <a:xfrm>
            <a:off x="172524" y="2068240"/>
            <a:ext cx="5953956" cy="4315427"/>
          </a:xfrm>
          <a:prstGeom prst="rect">
            <a:avLst/>
          </a:prstGeom>
        </p:spPr>
      </p:pic>
      <p:sp>
        <p:nvSpPr>
          <p:cNvPr id="8" name="Tekstvak 7">
            <a:extLst>
              <a:ext uri="{FF2B5EF4-FFF2-40B4-BE49-F238E27FC236}">
                <a16:creationId xmlns:a16="http://schemas.microsoft.com/office/drawing/2014/main" id="{C1201EAF-42C5-B8AA-C485-7CF8B8AA6DBA}"/>
              </a:ext>
            </a:extLst>
          </p:cNvPr>
          <p:cNvSpPr txBox="1"/>
          <p:nvPr/>
        </p:nvSpPr>
        <p:spPr>
          <a:xfrm>
            <a:off x="671120" y="2182504"/>
            <a:ext cx="1786855" cy="646331"/>
          </a:xfrm>
          <a:prstGeom prst="rect">
            <a:avLst/>
          </a:prstGeom>
          <a:noFill/>
        </p:spPr>
        <p:txBody>
          <a:bodyPr wrap="square" rtlCol="0">
            <a:spAutoFit/>
          </a:bodyPr>
          <a:lstStyle/>
          <a:p>
            <a:r>
              <a:rPr lang="nl-BE" dirty="0"/>
              <a:t>Organigram AZ Sint-Jan Brugge</a:t>
            </a:r>
          </a:p>
        </p:txBody>
      </p:sp>
      <p:pic>
        <p:nvPicPr>
          <p:cNvPr id="10" name="Afbeelding 9">
            <a:extLst>
              <a:ext uri="{FF2B5EF4-FFF2-40B4-BE49-F238E27FC236}">
                <a16:creationId xmlns:a16="http://schemas.microsoft.com/office/drawing/2014/main" id="{840B10D5-B9AE-2666-DADF-ED760EBE0E79}"/>
              </a:ext>
            </a:extLst>
          </p:cNvPr>
          <p:cNvPicPr>
            <a:picLocks noChangeAspect="1"/>
          </p:cNvPicPr>
          <p:nvPr/>
        </p:nvPicPr>
        <p:blipFill>
          <a:blip r:embed="rId5"/>
          <a:stretch>
            <a:fillRect/>
          </a:stretch>
        </p:blipFill>
        <p:spPr>
          <a:xfrm>
            <a:off x="6805340" y="2358108"/>
            <a:ext cx="5322364" cy="3564519"/>
          </a:xfrm>
          <a:prstGeom prst="rect">
            <a:avLst/>
          </a:prstGeom>
        </p:spPr>
      </p:pic>
      <p:sp>
        <p:nvSpPr>
          <p:cNvPr id="11" name="Ovaal 10">
            <a:extLst>
              <a:ext uri="{FF2B5EF4-FFF2-40B4-BE49-F238E27FC236}">
                <a16:creationId xmlns:a16="http://schemas.microsoft.com/office/drawing/2014/main" id="{3473B5CB-69FA-8500-5ABE-F0A951C20ECA}"/>
              </a:ext>
            </a:extLst>
          </p:cNvPr>
          <p:cNvSpPr/>
          <p:nvPr/>
        </p:nvSpPr>
        <p:spPr>
          <a:xfrm>
            <a:off x="1325461" y="5092117"/>
            <a:ext cx="1510018" cy="12915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1593759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Wat is een assistent medische 			stralingsfysica en hoe word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230594" y="2102266"/>
            <a:ext cx="9725114" cy="3693319"/>
          </a:xfrm>
          <a:prstGeom prst="rect">
            <a:avLst/>
          </a:prstGeom>
          <a:noFill/>
        </p:spPr>
        <p:txBody>
          <a:bodyPr wrap="square" rtlCol="0">
            <a:spAutoFit/>
          </a:bodyPr>
          <a:lstStyle/>
          <a:p>
            <a:r>
              <a:rPr lang="nl-NL" b="1" dirty="0"/>
              <a:t>Bron: </a:t>
            </a:r>
            <a:r>
              <a:rPr lang="nl-BE" dirty="0">
                <a:hlinkClick r:id="rId4"/>
              </a:rPr>
              <a:t>Assistent medische stralingsfysica | FANC - Federaal Agentschap voor Nucleaire Controle (fgov.be)</a:t>
            </a:r>
            <a:endParaRPr lang="nl-NL" b="1" dirty="0"/>
          </a:p>
          <a:p>
            <a:endParaRPr lang="nl-NL" dirty="0"/>
          </a:p>
          <a:p>
            <a:r>
              <a:rPr lang="nl-BE" b="1" dirty="0"/>
              <a:t>Hoe word je het?</a:t>
            </a:r>
          </a:p>
          <a:p>
            <a:endParaRPr lang="nl-BE" b="1" dirty="0"/>
          </a:p>
          <a:p>
            <a:pPr marL="342900" indent="-342900">
              <a:buFont typeface="+mj-lt"/>
              <a:buAutoNum type="alphaUcPeriod"/>
            </a:pPr>
            <a:r>
              <a:rPr lang="nl-BE" dirty="0"/>
              <a:t>De personen die tenminste gedurende één jaar vóór de publicatie van het besluit medische blootstellingen (</a:t>
            </a:r>
            <a:r>
              <a:rPr lang="nl-BE" b="1" dirty="0"/>
              <a:t>dit is sinds 20/02/2019 of langer</a:t>
            </a:r>
            <a:r>
              <a:rPr lang="nl-BE" dirty="0"/>
              <a:t>) onder de verantwoordelijkheid werken van en op basis van instructies en procedures goedgekeurd door een erkende deskundige in de medische stralingsfysica in het bevoegdheidsdomein van de radiotherapie, worden vrijgesteld van voormelde opleidingsvereisten.</a:t>
            </a:r>
          </a:p>
          <a:p>
            <a:endParaRPr lang="nl-NL" dirty="0"/>
          </a:p>
          <a:p>
            <a:endParaRPr lang="nl-NL" dirty="0"/>
          </a:p>
          <a:p>
            <a:endParaRPr lang="nl-BE" dirty="0"/>
          </a:p>
        </p:txBody>
      </p:sp>
    </p:spTree>
    <p:extLst>
      <p:ext uri="{BB962C8B-B14F-4D97-AF65-F5344CB8AC3E}">
        <p14:creationId xmlns:p14="http://schemas.microsoft.com/office/powerpoint/2010/main" val="1348879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Wat is een assistent medische 			stralingsfysica en hoe word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230594" y="2102266"/>
            <a:ext cx="9725114" cy="4247317"/>
          </a:xfrm>
          <a:prstGeom prst="rect">
            <a:avLst/>
          </a:prstGeom>
          <a:noFill/>
        </p:spPr>
        <p:txBody>
          <a:bodyPr wrap="square" rtlCol="0">
            <a:spAutoFit/>
          </a:bodyPr>
          <a:lstStyle/>
          <a:p>
            <a:r>
              <a:rPr lang="nl-NL" b="1" dirty="0"/>
              <a:t>Bron: </a:t>
            </a:r>
            <a:r>
              <a:rPr lang="nl-BE" dirty="0">
                <a:hlinkClick r:id="rId4"/>
              </a:rPr>
              <a:t>Assistent medische stralingsfysica | FANC - Federaal Agentschap voor Nucleaire Controle (fgov.be)</a:t>
            </a:r>
            <a:endParaRPr lang="nl-NL" b="1" dirty="0"/>
          </a:p>
          <a:p>
            <a:endParaRPr lang="nl-NL" dirty="0"/>
          </a:p>
          <a:p>
            <a:r>
              <a:rPr lang="nl-BE" b="1" dirty="0"/>
              <a:t>Hoe word je het?</a:t>
            </a:r>
          </a:p>
          <a:p>
            <a:endParaRPr lang="nl-BE" b="1" dirty="0"/>
          </a:p>
          <a:p>
            <a:pPr marL="342900" indent="-342900">
              <a:buFont typeface="+mj-lt"/>
              <a:buAutoNum type="alphaUcPeriod" startAt="2"/>
            </a:pPr>
            <a:r>
              <a:rPr lang="nl-BE" dirty="0"/>
              <a:t>De assistent medische stralingsfysica moet minstens houder zijn van een </a:t>
            </a:r>
            <a:r>
              <a:rPr lang="nl-BE" b="1" dirty="0"/>
              <a:t>bachelor diploma </a:t>
            </a:r>
            <a:r>
              <a:rPr lang="nl-BE" dirty="0"/>
              <a:t>(of van een in België erkend of gelijkwaardig verklaard diploma). Door minstens een </a:t>
            </a:r>
            <a:r>
              <a:rPr lang="nl-BE" dirty="0" err="1"/>
              <a:t>bachelordiploma</a:t>
            </a:r>
            <a:r>
              <a:rPr lang="nl-BE" dirty="0"/>
              <a:t> te eisen, worden personen die een masteropleiding hebben voltooid aan een universiteit of hogeschool niet uitgesloten als assistent medische stralingsfysica. </a:t>
            </a:r>
            <a:br>
              <a:rPr lang="nl-BE" dirty="0"/>
            </a:br>
            <a:r>
              <a:rPr lang="nl-BE" dirty="0"/>
              <a:t>Om taken medische stralingsfysica te kunnen uitvoeren in een </a:t>
            </a:r>
            <a:r>
              <a:rPr lang="nl-BE" b="1" dirty="0"/>
              <a:t>complexe 3D CAD-omgeving</a:t>
            </a:r>
            <a:r>
              <a:rPr lang="nl-BE" dirty="0"/>
              <a:t>, eigen aan radiotherapie, is een doorgedreven kennis vereist inzake </a:t>
            </a:r>
            <a:r>
              <a:rPr lang="nl-BE" b="1" dirty="0"/>
              <a:t>stralingsfysica, technologie, technieken en </a:t>
            </a:r>
            <a:r>
              <a:rPr lang="nl-BE" b="1" dirty="0" err="1"/>
              <a:t>dosimetrie</a:t>
            </a:r>
            <a:r>
              <a:rPr lang="nl-BE" b="1" dirty="0"/>
              <a:t> in de radiotherapie</a:t>
            </a:r>
            <a:r>
              <a:rPr lang="nl-BE" dirty="0"/>
              <a:t>, enz. Daarom moet de assistent medische stralingsfysica </a:t>
            </a:r>
            <a:r>
              <a:rPr lang="nl-BE" b="1" dirty="0"/>
              <a:t>aanvullend</a:t>
            </a:r>
            <a:r>
              <a:rPr lang="nl-BE" dirty="0"/>
              <a:t> een opleiding hebben doorlopen van een niveau dat op zijn minst overeenstemt met dat van het niet-universitair hoger onderwijs en dat minimum 20 studiepunten omvat,</a:t>
            </a:r>
          </a:p>
        </p:txBody>
      </p:sp>
    </p:spTree>
    <p:extLst>
      <p:ext uri="{BB962C8B-B14F-4D97-AF65-F5344CB8AC3E}">
        <p14:creationId xmlns:p14="http://schemas.microsoft.com/office/powerpoint/2010/main" val="119151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Wat is een assistent medische 			stralingsfysica en hoe word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230594" y="2102266"/>
            <a:ext cx="9725114" cy="4247317"/>
          </a:xfrm>
          <a:prstGeom prst="rect">
            <a:avLst/>
          </a:prstGeom>
          <a:noFill/>
        </p:spPr>
        <p:txBody>
          <a:bodyPr wrap="square" rtlCol="0">
            <a:spAutoFit/>
          </a:bodyPr>
          <a:lstStyle/>
          <a:p>
            <a:r>
              <a:rPr lang="nl-NL" b="1" dirty="0"/>
              <a:t>Bron: </a:t>
            </a:r>
            <a:r>
              <a:rPr lang="nl-BE" dirty="0">
                <a:hlinkClick r:id="rId4"/>
              </a:rPr>
              <a:t>Assistent medische stralingsfysica | FANC - Federaal Agentschap voor Nucleaire Controle (fgov.be)</a:t>
            </a:r>
            <a:endParaRPr lang="nl-NL" b="1" dirty="0"/>
          </a:p>
          <a:p>
            <a:endParaRPr lang="nl-NL" dirty="0"/>
          </a:p>
          <a:p>
            <a:r>
              <a:rPr lang="nl-BE" b="1" dirty="0"/>
              <a:t>Hoe word je het?</a:t>
            </a:r>
          </a:p>
          <a:p>
            <a:r>
              <a:rPr lang="nl-BE" dirty="0"/>
              <a:t>besteed aan volgende onderwerpen:</a:t>
            </a:r>
          </a:p>
          <a:p>
            <a:endParaRPr lang="nl-BE" b="1" dirty="0"/>
          </a:p>
          <a:p>
            <a:r>
              <a:rPr lang="nl-BE" dirty="0"/>
              <a:t>a) </a:t>
            </a:r>
            <a:r>
              <a:rPr lang="nl-BE" b="1" dirty="0"/>
              <a:t>stralingsfysica</a:t>
            </a:r>
            <a:r>
              <a:rPr lang="nl-BE" dirty="0"/>
              <a:t>;</a:t>
            </a:r>
            <a:br>
              <a:rPr lang="nl-BE" dirty="0"/>
            </a:br>
            <a:r>
              <a:rPr lang="nl-BE" dirty="0"/>
              <a:t>b) beginselen van de </a:t>
            </a:r>
            <a:r>
              <a:rPr lang="nl-BE" b="1" dirty="0"/>
              <a:t>radiobiologie</a:t>
            </a:r>
            <a:r>
              <a:rPr lang="nl-BE" dirty="0"/>
              <a:t>;</a:t>
            </a:r>
            <a:br>
              <a:rPr lang="nl-BE" dirty="0"/>
            </a:br>
            <a:r>
              <a:rPr lang="nl-BE" dirty="0"/>
              <a:t>c) </a:t>
            </a:r>
            <a:r>
              <a:rPr lang="nl-BE" b="1" dirty="0"/>
              <a:t>technologie</a:t>
            </a:r>
            <a:r>
              <a:rPr lang="nl-BE" dirty="0"/>
              <a:t> in de radiotherapie;</a:t>
            </a:r>
            <a:br>
              <a:rPr lang="nl-BE" dirty="0"/>
            </a:br>
            <a:r>
              <a:rPr lang="nl-BE" dirty="0"/>
              <a:t>d) </a:t>
            </a:r>
            <a:r>
              <a:rPr lang="nl-BE" b="1" dirty="0"/>
              <a:t>technieken</a:t>
            </a:r>
            <a:r>
              <a:rPr lang="nl-BE" dirty="0"/>
              <a:t> in de radiotherapie;</a:t>
            </a:r>
            <a:br>
              <a:rPr lang="nl-BE" dirty="0"/>
            </a:br>
            <a:r>
              <a:rPr lang="nl-BE" dirty="0"/>
              <a:t>e) </a:t>
            </a:r>
            <a:r>
              <a:rPr lang="nl-BE" b="1" dirty="0" err="1"/>
              <a:t>dosimetrie</a:t>
            </a:r>
            <a:r>
              <a:rPr lang="nl-BE" dirty="0"/>
              <a:t> in de radiotherapie;</a:t>
            </a:r>
            <a:br>
              <a:rPr lang="nl-BE" dirty="0"/>
            </a:br>
            <a:r>
              <a:rPr lang="nl-BE" dirty="0"/>
              <a:t>f) </a:t>
            </a:r>
            <a:r>
              <a:rPr lang="nl-BE" b="1" dirty="0"/>
              <a:t>kwaliteitsborging</a:t>
            </a:r>
            <a:r>
              <a:rPr lang="nl-BE" dirty="0"/>
              <a:t> en in het bijzonder de procedures inzake de </a:t>
            </a:r>
            <a:r>
              <a:rPr lang="nl-BE" b="1" dirty="0"/>
              <a:t>kwaliteitsbeheersing</a:t>
            </a:r>
            <a:r>
              <a:rPr lang="nl-BE" dirty="0"/>
              <a:t> van de </a:t>
            </a:r>
            <a:br>
              <a:rPr lang="nl-BE" dirty="0"/>
            </a:br>
            <a:r>
              <a:rPr lang="nl-BE" dirty="0"/>
              <a:t>    medisch-radiologische uitrustingen in de radiotherapie;</a:t>
            </a:r>
            <a:br>
              <a:rPr lang="nl-BE" dirty="0"/>
            </a:br>
            <a:r>
              <a:rPr lang="nl-BE" dirty="0"/>
              <a:t>g) praktische regels van </a:t>
            </a:r>
            <a:r>
              <a:rPr lang="nl-BE" b="1" dirty="0"/>
              <a:t>stralingsbescherming</a:t>
            </a:r>
            <a:r>
              <a:rPr lang="nl-BE" dirty="0"/>
              <a:t> met inbegrip van hun fysische grondslagen;</a:t>
            </a:r>
            <a:br>
              <a:rPr lang="nl-BE" dirty="0"/>
            </a:br>
            <a:r>
              <a:rPr lang="nl-BE" dirty="0"/>
              <a:t>h) </a:t>
            </a:r>
            <a:r>
              <a:rPr lang="nl-BE" b="1" dirty="0"/>
              <a:t>Belgische wetgeving</a:t>
            </a:r>
            <a:r>
              <a:rPr lang="nl-BE" dirty="0"/>
              <a:t> met betrekking tot de </a:t>
            </a:r>
            <a:r>
              <a:rPr lang="nl-BE" b="1" dirty="0"/>
              <a:t>medische toepassingen </a:t>
            </a:r>
            <a:r>
              <a:rPr lang="nl-BE" dirty="0"/>
              <a:t>van </a:t>
            </a:r>
            <a:r>
              <a:rPr lang="nl-BE" b="1" dirty="0"/>
              <a:t>ioniserende stralingen</a:t>
            </a:r>
            <a:endParaRPr lang="nl-BE" dirty="0"/>
          </a:p>
        </p:txBody>
      </p:sp>
    </p:spTree>
    <p:extLst>
      <p:ext uri="{BB962C8B-B14F-4D97-AF65-F5344CB8AC3E}">
        <p14:creationId xmlns:p14="http://schemas.microsoft.com/office/powerpoint/2010/main" val="3544231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Hoe blijf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230594" y="2102266"/>
            <a:ext cx="9725114" cy="3970318"/>
          </a:xfrm>
          <a:prstGeom prst="rect">
            <a:avLst/>
          </a:prstGeom>
          <a:noFill/>
        </p:spPr>
        <p:txBody>
          <a:bodyPr wrap="square" rtlCol="0">
            <a:spAutoFit/>
          </a:bodyPr>
          <a:lstStyle/>
          <a:p>
            <a:r>
              <a:rPr lang="nl-NL" b="1" dirty="0"/>
              <a:t>Bron: </a:t>
            </a:r>
            <a:r>
              <a:rPr lang="nl-BE" dirty="0">
                <a:hlinkClick r:id="rId4"/>
              </a:rPr>
              <a:t>Assistent medische stralingsfysica | FANC - Federaal Agentschap voor Nucleaire Controle (fgov.be)</a:t>
            </a:r>
            <a:endParaRPr lang="nl-NL" b="1" dirty="0"/>
          </a:p>
          <a:p>
            <a:endParaRPr lang="nl-NL" dirty="0"/>
          </a:p>
          <a:p>
            <a:endParaRPr lang="nl-BE" dirty="0"/>
          </a:p>
          <a:p>
            <a:r>
              <a:rPr lang="nl-BE" dirty="0"/>
              <a:t>Net zoals de erkende deskundigen in de medische stralingsfysica zijn ook assistenten medische stralingsfysica ertoe gehouden hun </a:t>
            </a:r>
            <a:r>
              <a:rPr lang="nl-BE" b="1" dirty="0"/>
              <a:t>kennis en bekwaamheid op het gebied van de stralingsbescherming </a:t>
            </a:r>
            <a:r>
              <a:rPr lang="nl-BE" dirty="0"/>
              <a:t>op peil te houden en te vervolmaken, in het kader van een </a:t>
            </a:r>
            <a:r>
              <a:rPr lang="nl-BE" b="1" dirty="0"/>
              <a:t>permanente vorming</a:t>
            </a:r>
            <a:r>
              <a:rPr lang="nl-BE" dirty="0"/>
              <a:t>. Deze permanente vorming is gericht op de stralingsbescherming van de patiënt en bedraagt </a:t>
            </a:r>
            <a:r>
              <a:rPr lang="nl-BE" b="1" dirty="0"/>
              <a:t>minimaal 45 uur over een periode van drie jaar</a:t>
            </a:r>
            <a:r>
              <a:rPr lang="nl-BE" dirty="0"/>
              <a:t>. De omvang van de permanente vorming wordt uitgedrukt in uren (en niet in ECTS), vermits deze vorming kan bestaan uit deelname aan conferenties, seminaries, gespecialiseerde werkgroepen, enz. die niet noodzakelijkerwijze door instellingen voor hoger onderwijs georganiseerd worden.</a:t>
            </a:r>
            <a:endParaRPr lang="nl-NL" dirty="0"/>
          </a:p>
          <a:p>
            <a:endParaRPr lang="nl-NL" dirty="0"/>
          </a:p>
          <a:p>
            <a:endParaRPr lang="nl-BE" dirty="0"/>
          </a:p>
        </p:txBody>
      </p:sp>
    </p:spTree>
    <p:extLst>
      <p:ext uri="{BB962C8B-B14F-4D97-AF65-F5344CB8AC3E}">
        <p14:creationId xmlns:p14="http://schemas.microsoft.com/office/powerpoint/2010/main" val="1948763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el 26">
            <a:extLst>
              <a:ext uri="{FF2B5EF4-FFF2-40B4-BE49-F238E27FC236}">
                <a16:creationId xmlns:a16="http://schemas.microsoft.com/office/drawing/2014/main" id="{36C3B7AF-9767-5EDE-84D6-4D6E0EDB9DAC}"/>
              </a:ext>
            </a:extLst>
          </p:cNvPr>
          <p:cNvSpPr>
            <a:spLocks noGrp="1"/>
          </p:cNvSpPr>
          <p:nvPr>
            <p:ph type="title"/>
          </p:nvPr>
        </p:nvSpPr>
        <p:spPr/>
        <p:txBody>
          <a:bodyPr/>
          <a:lstStyle/>
          <a:p>
            <a:r>
              <a:rPr lang="nl-NL" dirty="0"/>
              <a:t>		Hoe blijf je het?</a:t>
            </a:r>
            <a:endParaRPr lang="nl-BE" dirty="0"/>
          </a:p>
        </p:txBody>
      </p:sp>
      <p:pic>
        <p:nvPicPr>
          <p:cNvPr id="3" name="Afbeelding 2">
            <a:extLst>
              <a:ext uri="{FF2B5EF4-FFF2-40B4-BE49-F238E27FC236}">
                <a16:creationId xmlns:a16="http://schemas.microsoft.com/office/drawing/2014/main" id="{749D11EF-DC6E-BD7D-7229-8FA87ED0004A}"/>
              </a:ext>
            </a:extLst>
          </p:cNvPr>
          <p:cNvPicPr>
            <a:picLocks noChangeAspect="1"/>
          </p:cNvPicPr>
          <p:nvPr/>
        </p:nvPicPr>
        <p:blipFill>
          <a:blip r:embed="rId3"/>
          <a:stretch>
            <a:fillRect/>
          </a:stretch>
        </p:blipFill>
        <p:spPr>
          <a:xfrm>
            <a:off x="1036320" y="227435"/>
            <a:ext cx="1647547" cy="1569092"/>
          </a:xfrm>
          <a:prstGeom prst="rect">
            <a:avLst/>
          </a:prstGeom>
        </p:spPr>
      </p:pic>
      <p:sp>
        <p:nvSpPr>
          <p:cNvPr id="5" name="Tekstvak 4">
            <a:extLst>
              <a:ext uri="{FF2B5EF4-FFF2-40B4-BE49-F238E27FC236}">
                <a16:creationId xmlns:a16="http://schemas.microsoft.com/office/drawing/2014/main" id="{1C0F976E-EA29-0835-A248-FEC83F38BBE2}"/>
              </a:ext>
            </a:extLst>
          </p:cNvPr>
          <p:cNvSpPr txBox="1"/>
          <p:nvPr/>
        </p:nvSpPr>
        <p:spPr>
          <a:xfrm>
            <a:off x="1097280" y="2057878"/>
            <a:ext cx="9725114" cy="2308324"/>
          </a:xfrm>
          <a:prstGeom prst="rect">
            <a:avLst/>
          </a:prstGeom>
          <a:noFill/>
        </p:spPr>
        <p:txBody>
          <a:bodyPr wrap="square" rtlCol="0">
            <a:spAutoFit/>
          </a:bodyPr>
          <a:lstStyle/>
          <a:p>
            <a:r>
              <a:rPr lang="nl-NL" b="1" dirty="0"/>
              <a:t>Bron: </a:t>
            </a:r>
            <a:r>
              <a:rPr lang="nl-BE" dirty="0">
                <a:hlinkClick r:id="rId4"/>
              </a:rPr>
              <a:t>Assistent medische stralingsfysica | FANC - Federaal Agentschap voor Nucleaire Controle (fgov.be)</a:t>
            </a:r>
            <a:endParaRPr lang="nl-NL" b="1" dirty="0"/>
          </a:p>
          <a:p>
            <a:endParaRPr lang="nl-NL" dirty="0"/>
          </a:p>
          <a:p>
            <a:endParaRPr lang="nl-BE" dirty="0"/>
          </a:p>
          <a:p>
            <a:r>
              <a:rPr lang="nl-BE" dirty="0"/>
              <a:t>Assistenten medische stralingsfysica zullen </a:t>
            </a:r>
            <a:r>
              <a:rPr lang="nl-BE" b="1" dirty="0"/>
              <a:t>niet formeel worden erkend door het FANC</a:t>
            </a:r>
            <a:r>
              <a:rPr lang="nl-BE" dirty="0"/>
              <a:t>, maar zullen expliciet door de exploitant van de inrichting worden aangeduid. Aldus dient de exploitant erop toe te zien dat zij de vereiste opleiding en permanente vorming hebben genoten.</a:t>
            </a:r>
            <a:endParaRPr lang="nl-NL" dirty="0"/>
          </a:p>
          <a:p>
            <a:endParaRPr lang="nl-BE" dirty="0"/>
          </a:p>
        </p:txBody>
      </p:sp>
    </p:spTree>
    <p:extLst>
      <p:ext uri="{BB962C8B-B14F-4D97-AF65-F5344CB8AC3E}">
        <p14:creationId xmlns:p14="http://schemas.microsoft.com/office/powerpoint/2010/main" val="1973374644"/>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Office_44285782_TF11437505" id="{1C87C4E4-1D74-4099-84EA-C32A3FA14CEA}" vid="{988533EC-C64D-445B-916D-0A8C118FBF4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8F3CD65D-61A5-43C9-A837-6EC73C7DA8AB}">
  <ds:schemaRefs>
    <ds:schemaRef ds:uri="http://purl.org/dc/terms/"/>
    <ds:schemaRef ds:uri="http://schemas.openxmlformats.org/package/2006/metadata/core-properties"/>
    <ds:schemaRef ds:uri="16c05727-aa75-4e4a-9b5f-8a80a1165891"/>
    <ds:schemaRef ds:uri="http://schemas.microsoft.com/office/2006/documentManagement/types"/>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{160456D5-69BC-46A4-8E03-9F54E927F6E0}tf11437505_win32</Template>
  <TotalTime>9761</TotalTime>
  <Words>1282</Words>
  <Application>Microsoft Office PowerPoint</Application>
  <PresentationFormat>Breedbeeld</PresentationFormat>
  <Paragraphs>153</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Arial</vt:lpstr>
      <vt:lpstr>Calibri</vt:lpstr>
      <vt:lpstr>Georgia Pro Cond Light</vt:lpstr>
      <vt:lpstr>Speak Pro</vt:lpstr>
      <vt:lpstr>RetrospectVTI</vt:lpstr>
      <vt:lpstr>RT-24</vt:lpstr>
      <vt:lpstr>  Opleiding assistent medische    stralingsfysica</vt:lpstr>
      <vt:lpstr>  Wat is een assistent medische    stralingsfysica en hoe word je het?</vt:lpstr>
      <vt:lpstr>  Wat is een assistent medische    stralingsfysica en hoe word je het?</vt:lpstr>
      <vt:lpstr>  Wat is een assistent medische    stralingsfysica en hoe word je het?</vt:lpstr>
      <vt:lpstr>  Wat is een assistent medische    stralingsfysica en hoe word je het?</vt:lpstr>
      <vt:lpstr>  Wat is een assistent medische    stralingsfysica en hoe word je het?</vt:lpstr>
      <vt:lpstr>  Hoe blijf je het?</vt:lpstr>
      <vt:lpstr>  Hoe blijf je het?</vt:lpstr>
      <vt:lpstr>  Welke opleiding bestaat er?</vt:lpstr>
      <vt:lpstr>  Welke opleiding bestaat er?</vt:lpstr>
      <vt:lpstr>  RT-24: MPA Job description</vt:lpstr>
      <vt:lpstr>  Hoe kan de opleiding georganiseerd  worden?</vt:lpstr>
      <vt:lpstr>  Hoe kan de opleiding georganiseerd  worden?</vt:lpstr>
      <vt:lpstr>  Wie werkt mee?</vt:lpstr>
      <vt:lpstr>  Actiepunten?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RT-24</dc:title>
  <dc:creator>Bert Bakelandt</dc:creator>
  <cp:lastModifiedBy>Bert Bakelandt</cp:lastModifiedBy>
  <cp:revision>64</cp:revision>
  <dcterms:created xsi:type="dcterms:W3CDTF">2022-10-08T08:21:34Z</dcterms:created>
  <dcterms:modified xsi:type="dcterms:W3CDTF">2023-06-01T14:24:37Z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