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8" r:id="rId2"/>
    <p:sldId id="259" r:id="rId3"/>
    <p:sldId id="260" r:id="rId4"/>
    <p:sldId id="288" r:id="rId5"/>
    <p:sldId id="283" r:id="rId6"/>
    <p:sldId id="284" r:id="rId7"/>
    <p:sldId id="285" r:id="rId8"/>
    <p:sldId id="286" r:id="rId9"/>
    <p:sldId id="287" r:id="rId10"/>
    <p:sldId id="276" r:id="rId11"/>
    <p:sldId id="275" r:id="rId12"/>
    <p:sldId id="277" r:id="rId13"/>
  </p:sldIdLst>
  <p:sldSz cx="9144000" cy="5143500" type="screen16x9"/>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BCAF31-B25D-4C12-BA45-90591BC69D66}" type="datetimeFigureOut">
              <a:rPr lang="nl-BE" smtClean="0"/>
              <a:pPr/>
              <a:t>10/03/2021</a:t>
            </a:fld>
            <a:endParaRPr lang="nl-BE"/>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7EF82-0D6C-43BA-913E-CAA365A32431}"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60D7EF82-0D6C-43BA-913E-CAA365A32431}" type="slidenum">
              <a:rPr lang="nl-BE" smtClean="0"/>
              <a:pPr/>
              <a:t>10</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05979"/>
            <a:ext cx="2057400" cy="4388644"/>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05979"/>
            <a:ext cx="6019800" cy="43886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8BD6726-D0B3-4508-AF1B-5700F7F26BBA}" type="datetimeFigureOut">
              <a:rPr lang="nl-BE" smtClean="0"/>
              <a:pPr/>
              <a:t>10/03/2021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5079306B-D79C-4365-8540-CD53D0BB509C}"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8BD6726-D0B3-4508-AF1B-5700F7F26BBA}" type="datetimeFigureOut">
              <a:rPr lang="nl-BE" smtClean="0"/>
              <a:pPr/>
              <a:t>10/03/2021</a:t>
            </a:fld>
            <a:endParaRPr lang="nl-BE"/>
          </a:p>
        </p:txBody>
      </p:sp>
      <p:sp>
        <p:nvSpPr>
          <p:cNvPr id="5" name="Tijdelijke aanduiding voor voet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06B-D79C-4365-8540-CD53D0BB509C}" type="slidenum">
              <a:rPr lang="nl-BE" smtClean="0"/>
              <a:pPr/>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BE" dirty="0" smtClean="0"/>
              <a:t>Professional </a:t>
            </a:r>
            <a:r>
              <a:rPr lang="nl-BE" dirty="0" err="1" smtClean="0"/>
              <a:t>matters</a:t>
            </a:r>
            <a:r>
              <a:rPr lang="nl-BE" dirty="0" smtClean="0"/>
              <a:t> </a:t>
            </a:r>
            <a:r>
              <a:rPr lang="nl-BE" dirty="0" smtClean="0"/>
              <a:t>6</a:t>
            </a:r>
            <a:endParaRPr lang="nl-BE" dirty="0"/>
          </a:p>
        </p:txBody>
      </p:sp>
      <p:sp>
        <p:nvSpPr>
          <p:cNvPr id="3" name="Tekstvak 2"/>
          <p:cNvSpPr txBox="1"/>
          <p:nvPr/>
        </p:nvSpPr>
        <p:spPr>
          <a:xfrm>
            <a:off x="827584" y="3075806"/>
            <a:ext cx="7488832" cy="923330"/>
          </a:xfrm>
          <a:prstGeom prst="rect">
            <a:avLst/>
          </a:prstGeom>
          <a:noFill/>
        </p:spPr>
        <p:txBody>
          <a:bodyPr wrap="square" rtlCol="0">
            <a:spAutoFit/>
          </a:bodyPr>
          <a:lstStyle/>
          <a:p>
            <a:r>
              <a:rPr lang="nl-BE" dirty="0" smtClean="0"/>
              <a:t>9/03/2021;  Jan Vandecasteele, Barbara Vanderstraeten, </a:t>
            </a:r>
            <a:r>
              <a:rPr lang="nl-BE" smtClean="0"/>
              <a:t>Tom Depuydt, </a:t>
            </a:r>
            <a:r>
              <a:rPr lang="nl-BE" dirty="0" smtClean="0"/>
              <a:t>Claire Bernard, Liesbeth Eloot, Alex Reynders, Nadine Linthout, Kristof Baete, Piet Stevens</a:t>
            </a:r>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23528" y="123478"/>
            <a:ext cx="8280920" cy="4896544"/>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ekstvak 2"/>
          <p:cNvSpPr txBox="1"/>
          <p:nvPr/>
        </p:nvSpPr>
        <p:spPr>
          <a:xfrm>
            <a:off x="467544" y="2571750"/>
            <a:ext cx="2880320" cy="2031325"/>
          </a:xfrm>
          <a:prstGeom prst="rect">
            <a:avLst/>
          </a:prstGeom>
          <a:solidFill>
            <a:schemeClr val="bg2">
              <a:lumMod val="90000"/>
            </a:schemeClr>
          </a:solidFill>
          <a:ln w="38100">
            <a:solidFill>
              <a:schemeClr val="tx1"/>
            </a:solidFill>
          </a:ln>
        </p:spPr>
        <p:txBody>
          <a:bodyPr wrap="square" rtlCol="0">
            <a:spAutoFit/>
          </a:bodyPr>
          <a:lstStyle/>
          <a:p>
            <a:pPr algn="just"/>
            <a:r>
              <a:rPr lang="nl-BE" sz="1400" dirty="0" smtClean="0"/>
              <a:t>Joint </a:t>
            </a:r>
            <a:r>
              <a:rPr lang="nl-BE" sz="1400" dirty="0" err="1" smtClean="0"/>
              <a:t>Scientific</a:t>
            </a:r>
            <a:r>
              <a:rPr lang="nl-BE" sz="1400" dirty="0" smtClean="0"/>
              <a:t> board </a:t>
            </a:r>
            <a:r>
              <a:rPr lang="nl-BE" sz="1400" dirty="0" err="1" smtClean="0"/>
              <a:t>with</a:t>
            </a:r>
            <a:r>
              <a:rPr lang="nl-BE" sz="1400" dirty="0" smtClean="0"/>
              <a:t> </a:t>
            </a:r>
            <a:r>
              <a:rPr lang="nl-BE" sz="1400" dirty="0" err="1" smtClean="0"/>
              <a:t>members</a:t>
            </a:r>
            <a:r>
              <a:rPr lang="nl-BE" sz="1400" dirty="0" smtClean="0"/>
              <a:t> </a:t>
            </a:r>
            <a:r>
              <a:rPr lang="nl-BE" sz="1400" dirty="0" err="1" smtClean="0"/>
              <a:t>from</a:t>
            </a:r>
            <a:r>
              <a:rPr lang="nl-BE" sz="1400" dirty="0" smtClean="0"/>
              <a:t> MP, MPE and </a:t>
            </a:r>
            <a:r>
              <a:rPr lang="nl-BE" sz="1400" dirty="0" err="1" smtClean="0"/>
              <a:t>affiliated</a:t>
            </a:r>
            <a:r>
              <a:rPr lang="nl-BE" sz="1400" dirty="0" smtClean="0"/>
              <a:t> </a:t>
            </a:r>
            <a:r>
              <a:rPr lang="nl-BE" sz="1400" dirty="0" err="1" smtClean="0"/>
              <a:t>members</a:t>
            </a:r>
            <a:r>
              <a:rPr lang="nl-BE" sz="1400" dirty="0" smtClean="0"/>
              <a:t> to </a:t>
            </a:r>
            <a:r>
              <a:rPr lang="nl-BE" sz="1400" dirty="0" err="1" smtClean="0"/>
              <a:t>address</a:t>
            </a:r>
            <a:r>
              <a:rPr lang="nl-BE" sz="1400" dirty="0" smtClean="0"/>
              <a:t> </a:t>
            </a:r>
            <a:r>
              <a:rPr lang="nl-BE" sz="1400" dirty="0" err="1" smtClean="0"/>
              <a:t>scientific</a:t>
            </a:r>
            <a:r>
              <a:rPr lang="nl-BE" sz="1400" dirty="0" smtClean="0"/>
              <a:t> part:</a:t>
            </a:r>
          </a:p>
          <a:p>
            <a:pPr algn="just"/>
            <a:endParaRPr lang="nl-BE" sz="1400" dirty="0" smtClean="0"/>
          </a:p>
          <a:p>
            <a:pPr algn="just">
              <a:buFont typeface="Arial" pitchFamily="34" charset="0"/>
              <a:buChar char="•"/>
            </a:pPr>
            <a:r>
              <a:rPr lang="nl-BE" sz="1400" dirty="0" smtClean="0"/>
              <a:t>BHPA symposium</a:t>
            </a:r>
          </a:p>
          <a:p>
            <a:pPr algn="just">
              <a:buFont typeface="Arial" pitchFamily="34" charset="0"/>
              <a:buChar char="•"/>
            </a:pPr>
            <a:r>
              <a:rPr lang="nl-BE" sz="1400" dirty="0" smtClean="0"/>
              <a:t>MP(E) </a:t>
            </a:r>
            <a:r>
              <a:rPr lang="nl-BE" sz="1400" dirty="0" err="1" smtClean="0"/>
              <a:t>education</a:t>
            </a:r>
            <a:endParaRPr lang="nl-BE" sz="1400" dirty="0" smtClean="0"/>
          </a:p>
          <a:p>
            <a:pPr algn="just">
              <a:buFont typeface="Arial" pitchFamily="34" charset="0"/>
              <a:buChar char="•"/>
            </a:pPr>
            <a:r>
              <a:rPr lang="nl-BE" sz="1400" dirty="0" smtClean="0"/>
              <a:t>MPE </a:t>
            </a:r>
            <a:r>
              <a:rPr lang="nl-BE" sz="1400" dirty="0" err="1" smtClean="0"/>
              <a:t>internship</a:t>
            </a:r>
            <a:r>
              <a:rPr lang="nl-BE" sz="1400" dirty="0" smtClean="0"/>
              <a:t> and </a:t>
            </a:r>
            <a:r>
              <a:rPr lang="nl-BE" sz="1400" dirty="0" err="1" smtClean="0"/>
              <a:t>accreditation</a:t>
            </a:r>
            <a:r>
              <a:rPr lang="nl-BE" sz="1400" dirty="0" smtClean="0"/>
              <a:t> </a:t>
            </a:r>
          </a:p>
          <a:p>
            <a:pPr algn="just">
              <a:buFont typeface="Arial" pitchFamily="34" charset="0"/>
              <a:buChar char="•"/>
            </a:pPr>
            <a:r>
              <a:rPr lang="nl-BE" sz="1400" dirty="0" smtClean="0"/>
              <a:t>MPE and MPA </a:t>
            </a:r>
            <a:r>
              <a:rPr lang="nl-BE" sz="1400" dirty="0" smtClean="0"/>
              <a:t>CTE </a:t>
            </a:r>
            <a:r>
              <a:rPr lang="nl-BE" sz="1400" dirty="0" err="1" smtClean="0"/>
              <a:t>education</a:t>
            </a:r>
            <a:endParaRPr lang="nl-BE" sz="1400" dirty="0" smtClean="0"/>
          </a:p>
          <a:p>
            <a:pPr algn="just">
              <a:buFont typeface="Arial" pitchFamily="34" charset="0"/>
              <a:buChar char="•"/>
            </a:pPr>
            <a:r>
              <a:rPr lang="nl-BE" sz="1400" dirty="0" smtClean="0"/>
              <a:t>…</a:t>
            </a:r>
            <a:endParaRPr lang="nl-BE" sz="1400" dirty="0"/>
          </a:p>
        </p:txBody>
      </p:sp>
      <p:sp>
        <p:nvSpPr>
          <p:cNvPr id="6" name="Rechthoek 5"/>
          <p:cNvSpPr/>
          <p:nvPr/>
        </p:nvSpPr>
        <p:spPr>
          <a:xfrm>
            <a:off x="435794" y="627534"/>
            <a:ext cx="3848174" cy="1728192"/>
          </a:xfrm>
          <a:prstGeom prst="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Rechthoek 6"/>
          <p:cNvSpPr/>
          <p:nvPr/>
        </p:nvSpPr>
        <p:spPr>
          <a:xfrm>
            <a:off x="4427984" y="627534"/>
            <a:ext cx="3960440" cy="4248472"/>
          </a:xfrm>
          <a:prstGeom prst="rect">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8" name="Tekstvak 7"/>
          <p:cNvSpPr txBox="1"/>
          <p:nvPr/>
        </p:nvSpPr>
        <p:spPr>
          <a:xfrm>
            <a:off x="971600" y="195486"/>
            <a:ext cx="7056784" cy="646331"/>
          </a:xfrm>
          <a:prstGeom prst="rect">
            <a:avLst/>
          </a:prstGeom>
          <a:noFill/>
        </p:spPr>
        <p:txBody>
          <a:bodyPr wrap="square" rtlCol="0">
            <a:spAutoFit/>
          </a:bodyPr>
          <a:lstStyle/>
          <a:p>
            <a:r>
              <a:rPr lang="en-US" b="1" u="sng" dirty="0" smtClean="0"/>
              <a:t>PROFESSIONAL UNION represents EFFECTIVE AND AFFILIATED members</a:t>
            </a:r>
          </a:p>
          <a:p>
            <a:endParaRPr lang="nl-BE" dirty="0"/>
          </a:p>
        </p:txBody>
      </p:sp>
      <p:sp>
        <p:nvSpPr>
          <p:cNvPr id="5" name="Rechthoek 4"/>
          <p:cNvSpPr/>
          <p:nvPr/>
        </p:nvSpPr>
        <p:spPr>
          <a:xfrm>
            <a:off x="467544" y="-1"/>
            <a:ext cx="8136904" cy="5693866"/>
          </a:xfrm>
          <a:prstGeom prst="rect">
            <a:avLst/>
          </a:prstGeom>
        </p:spPr>
        <p:txBody>
          <a:bodyPr wrap="square" numCol="2">
            <a:spAutoFit/>
          </a:bodyPr>
          <a:lstStyle/>
          <a:p>
            <a:endParaRPr lang="en-US" sz="1200" b="1" dirty="0" smtClean="0"/>
          </a:p>
          <a:p>
            <a:endParaRPr lang="en-US" sz="1600" b="1" dirty="0" smtClean="0"/>
          </a:p>
          <a:p>
            <a:endParaRPr lang="en-US" sz="1600" b="1" dirty="0" smtClean="0"/>
          </a:p>
          <a:p>
            <a:r>
              <a:rPr lang="en-US" sz="1600" b="1" dirty="0" smtClean="0"/>
              <a:t>Effective member </a:t>
            </a:r>
            <a:r>
              <a:rPr lang="en-US" sz="1100" b="1" dirty="0" smtClean="0"/>
              <a:t>(voting rights)</a:t>
            </a:r>
            <a:endParaRPr lang="en-US" sz="1600" b="1" dirty="0" smtClean="0"/>
          </a:p>
          <a:p>
            <a:endParaRPr lang="en-US" sz="1200" b="1" dirty="0"/>
          </a:p>
          <a:p>
            <a:r>
              <a:rPr lang="en-US" sz="1200" b="1" dirty="0" smtClean="0"/>
              <a:t>Medical physicists and Medical Physics Experts</a:t>
            </a:r>
            <a:endParaRPr lang="en-US" sz="1050" b="1" dirty="0"/>
          </a:p>
          <a:p>
            <a:pPr lvl="1"/>
            <a:endParaRPr lang="en-US" sz="1200" dirty="0" smtClean="0"/>
          </a:p>
          <a:p>
            <a:pPr lvl="1">
              <a:buFont typeface="Arial" pitchFamily="34" charset="0"/>
              <a:buChar char="•"/>
            </a:pPr>
            <a:r>
              <a:rPr lang="en-US" sz="1200" dirty="0" smtClean="0"/>
              <a:t>Fulfill definition for MP or MPE (see next slide)</a:t>
            </a:r>
          </a:p>
          <a:p>
            <a:pPr lvl="1">
              <a:buFont typeface="Arial" pitchFamily="34" charset="0"/>
              <a:buChar char="•"/>
            </a:pPr>
            <a:r>
              <a:rPr lang="en-US" sz="1200" dirty="0" smtClean="0"/>
              <a:t>2 </a:t>
            </a:r>
            <a:r>
              <a:rPr lang="en-US" sz="1200" dirty="0"/>
              <a:t>MPE as </a:t>
            </a:r>
            <a:r>
              <a:rPr lang="en-US" sz="1200" dirty="0" smtClean="0"/>
              <a:t>referee</a:t>
            </a:r>
          </a:p>
          <a:p>
            <a:pPr lvl="1">
              <a:buFont typeface="Arial" pitchFamily="34" charset="0"/>
              <a:buChar char="•"/>
            </a:pPr>
            <a:r>
              <a:rPr lang="en-US" sz="1200" dirty="0" smtClean="0"/>
              <a:t>MPE, per domain of competence , should/can have representative in the board</a:t>
            </a:r>
            <a:endParaRPr lang="en-US" sz="1200" dirty="0"/>
          </a:p>
          <a:p>
            <a:pPr lvl="1"/>
            <a:endParaRPr lang="en-US" sz="1200" b="1" dirty="0"/>
          </a:p>
          <a:p>
            <a:endParaRPr lang="en-US" sz="1200" dirty="0" smtClean="0">
              <a:sym typeface="Wingdings"/>
            </a:endParaRPr>
          </a:p>
          <a:p>
            <a:endParaRPr lang="en-US" sz="1200" dirty="0" smtClean="0">
              <a:sym typeface="Wingdings"/>
            </a:endParaRPr>
          </a:p>
          <a:p>
            <a:endParaRPr lang="en-US" sz="1200" dirty="0" smtClean="0">
              <a:sym typeface="Wingdings"/>
            </a:endParaRPr>
          </a:p>
          <a:p>
            <a:endParaRPr lang="en-US" sz="1200" dirty="0" smtClean="0">
              <a:sym typeface="Wingdings"/>
            </a:endParaRPr>
          </a:p>
          <a:p>
            <a:endParaRPr lang="en-US" sz="1200" dirty="0">
              <a:sym typeface="Wingdings"/>
            </a:endParaRPr>
          </a:p>
          <a:p>
            <a:endParaRPr lang="en-US" sz="1200" dirty="0" smtClean="0">
              <a:sym typeface="Wingdings"/>
            </a:endParaRPr>
          </a:p>
          <a:p>
            <a:endParaRPr lang="en-US" sz="1200" dirty="0" smtClean="0">
              <a:sym typeface="Wingdings"/>
            </a:endParaRPr>
          </a:p>
          <a:p>
            <a:endParaRPr lang="en-US" sz="1200" dirty="0">
              <a:sym typeface="Wingdings"/>
            </a:endParaRPr>
          </a:p>
          <a:p>
            <a:endParaRPr lang="en-US" sz="1200" dirty="0" smtClean="0">
              <a:sym typeface="Wingdings"/>
            </a:endParaRPr>
          </a:p>
          <a:p>
            <a:endParaRPr lang="en-US" sz="1200" dirty="0">
              <a:sym typeface="Wingdings"/>
            </a:endParaRPr>
          </a:p>
          <a:p>
            <a:endParaRPr lang="en-US" sz="1200" dirty="0" smtClean="0">
              <a:sym typeface="Wingdings"/>
            </a:endParaRPr>
          </a:p>
          <a:p>
            <a:endParaRPr lang="en-US" sz="1200" dirty="0">
              <a:sym typeface="Wingdings"/>
            </a:endParaRPr>
          </a:p>
          <a:p>
            <a:endParaRPr lang="en-US" sz="1200" dirty="0" smtClean="0">
              <a:sym typeface="Wingdings"/>
            </a:endParaRPr>
          </a:p>
          <a:p>
            <a:endParaRPr lang="en-US" sz="1200" dirty="0">
              <a:sym typeface="Wingdings"/>
            </a:endParaRPr>
          </a:p>
          <a:p>
            <a:endParaRPr lang="en-US" sz="1200" dirty="0">
              <a:sym typeface="Wingdings"/>
            </a:endParaRPr>
          </a:p>
          <a:p>
            <a:pPr>
              <a:buFont typeface="Wingdings"/>
              <a:buChar char="à"/>
            </a:pPr>
            <a:endParaRPr lang="en-US" sz="1200" dirty="0" smtClean="0">
              <a:sym typeface="Wingdings"/>
            </a:endParaRPr>
          </a:p>
          <a:p>
            <a:pPr>
              <a:buFont typeface="Wingdings"/>
              <a:buChar char="à"/>
            </a:pPr>
            <a:endParaRPr lang="en-US" sz="1200" dirty="0">
              <a:sym typeface="Wingdings"/>
            </a:endParaRPr>
          </a:p>
          <a:p>
            <a:pPr>
              <a:buFont typeface="Wingdings"/>
              <a:buChar char="à"/>
            </a:pPr>
            <a:endParaRPr lang="en-US" sz="1200" dirty="0" smtClean="0">
              <a:sym typeface="Wingdings"/>
            </a:endParaRPr>
          </a:p>
          <a:p>
            <a:pPr>
              <a:buFont typeface="Wingdings"/>
              <a:buChar char="à"/>
            </a:pPr>
            <a:endParaRPr lang="en-US" sz="1200" dirty="0" smtClean="0">
              <a:sym typeface="Wingdings"/>
            </a:endParaRPr>
          </a:p>
          <a:p>
            <a:endParaRPr lang="en-US" sz="1600" b="1" dirty="0" smtClean="0"/>
          </a:p>
          <a:p>
            <a:r>
              <a:rPr lang="en-US" sz="1600" b="1" dirty="0" smtClean="0"/>
              <a:t>Affiliated member </a:t>
            </a:r>
            <a:r>
              <a:rPr lang="en-US" sz="1100" b="1" dirty="0" smtClean="0"/>
              <a:t>(no voting rights but have voice at GA)</a:t>
            </a:r>
            <a:endParaRPr lang="en-US" sz="1600" b="1" dirty="0"/>
          </a:p>
          <a:p>
            <a:endParaRPr lang="en-US" sz="1200" dirty="0"/>
          </a:p>
          <a:p>
            <a:r>
              <a:rPr lang="en-US" sz="1200" b="1" i="1" dirty="0" smtClean="0"/>
              <a:t>Connected members </a:t>
            </a:r>
          </a:p>
          <a:p>
            <a:pPr lvl="1"/>
            <a:r>
              <a:rPr lang="en-US" sz="1200" i="1" dirty="0" smtClean="0"/>
              <a:t>Nurses, technologists, MPA, </a:t>
            </a:r>
            <a:r>
              <a:rPr lang="en-US" sz="1200" i="1" dirty="0" err="1" smtClean="0"/>
              <a:t>dosimetrist</a:t>
            </a:r>
            <a:r>
              <a:rPr lang="en-US" sz="1200" i="1" dirty="0" smtClean="0"/>
              <a:t>, engineers,…</a:t>
            </a:r>
            <a:endParaRPr lang="en-US" sz="1200" i="1" dirty="0" smtClean="0"/>
          </a:p>
          <a:p>
            <a:pPr lvl="1"/>
            <a:r>
              <a:rPr lang="en-US" sz="1200" dirty="0" smtClean="0"/>
              <a:t>Minimum Diploma as bachelor</a:t>
            </a:r>
          </a:p>
          <a:p>
            <a:pPr lvl="1"/>
            <a:r>
              <a:rPr lang="en-US" sz="1200" dirty="0" smtClean="0"/>
              <a:t>2 MPE as </a:t>
            </a:r>
            <a:r>
              <a:rPr lang="en-US" sz="1200" dirty="0" smtClean="0"/>
              <a:t>referee</a:t>
            </a:r>
            <a:endParaRPr lang="en-US" sz="1200" dirty="0" smtClean="0"/>
          </a:p>
          <a:p>
            <a:endParaRPr lang="en-US" sz="1200" dirty="0"/>
          </a:p>
          <a:p>
            <a:r>
              <a:rPr lang="en-US" sz="1200" b="1" dirty="0" smtClean="0"/>
              <a:t>Honorary </a:t>
            </a:r>
            <a:r>
              <a:rPr lang="en-US" sz="1200" b="1" dirty="0"/>
              <a:t>members</a:t>
            </a:r>
          </a:p>
          <a:p>
            <a:pPr lvl="1"/>
            <a:r>
              <a:rPr lang="en-US" sz="1200" dirty="0"/>
              <a:t>Retired former members</a:t>
            </a:r>
          </a:p>
          <a:p>
            <a:pPr lvl="1"/>
            <a:r>
              <a:rPr lang="en-US" sz="1200" dirty="0"/>
              <a:t>Nominated by board</a:t>
            </a:r>
          </a:p>
          <a:p>
            <a:endParaRPr lang="en-US" sz="1200" dirty="0"/>
          </a:p>
          <a:p>
            <a:r>
              <a:rPr lang="en-US" sz="1200" b="1" dirty="0"/>
              <a:t>Associated members</a:t>
            </a:r>
          </a:p>
          <a:p>
            <a:pPr lvl="1"/>
            <a:r>
              <a:rPr lang="en-US" sz="1200" dirty="0"/>
              <a:t>Can be natural or legal person</a:t>
            </a:r>
          </a:p>
          <a:p>
            <a:pPr lvl="1"/>
            <a:r>
              <a:rPr lang="en-US" sz="1200" dirty="0"/>
              <a:t>Company member</a:t>
            </a:r>
          </a:p>
          <a:p>
            <a:pPr lvl="1"/>
            <a:endParaRPr lang="en-US" sz="1200" dirty="0"/>
          </a:p>
          <a:p>
            <a:r>
              <a:rPr lang="en-US" sz="1200" b="1" dirty="0"/>
              <a:t>Corresponding members </a:t>
            </a:r>
          </a:p>
          <a:p>
            <a:pPr lvl="1">
              <a:buFont typeface="Arial" pitchFamily="34" charset="0"/>
              <a:buChar char="•"/>
            </a:pPr>
            <a:r>
              <a:rPr lang="en-US" sz="1200" dirty="0" smtClean="0"/>
              <a:t> foreign </a:t>
            </a:r>
            <a:r>
              <a:rPr lang="en-US" sz="1200" dirty="0"/>
              <a:t>(recognized) physicists </a:t>
            </a:r>
          </a:p>
          <a:p>
            <a:pPr lvl="1">
              <a:buFont typeface="Arial" pitchFamily="34" charset="0"/>
              <a:buChar char="•"/>
            </a:pPr>
            <a:r>
              <a:rPr lang="en-US" sz="1200" dirty="0" smtClean="0"/>
              <a:t> Belgian </a:t>
            </a:r>
            <a:r>
              <a:rPr lang="en-US" sz="1200" dirty="0"/>
              <a:t>medical </a:t>
            </a:r>
            <a:r>
              <a:rPr lang="en-US" sz="1200" dirty="0" smtClean="0"/>
              <a:t>physics scientists not fulfilling the definition of MP/MPE such as research physicists etc.  </a:t>
            </a:r>
            <a:endParaRPr lang="en-US" sz="1200" dirty="0"/>
          </a:p>
          <a:p>
            <a:pPr lvl="1"/>
            <a:endParaRPr lang="en-US" sz="1200" b="1" u="sng" dirty="0"/>
          </a:p>
          <a:p>
            <a:r>
              <a:rPr lang="en-US" sz="1200" b="1" dirty="0"/>
              <a:t>Student members </a:t>
            </a:r>
            <a:endParaRPr lang="en-US" sz="1200" b="1" dirty="0" smtClean="0"/>
          </a:p>
          <a:p>
            <a:pPr lvl="1"/>
            <a:r>
              <a:rPr lang="en-US" sz="1200" dirty="0" smtClean="0"/>
              <a:t>master </a:t>
            </a:r>
            <a:r>
              <a:rPr lang="en-US" sz="1200" dirty="0"/>
              <a:t>and </a:t>
            </a:r>
            <a:r>
              <a:rPr lang="en-US" sz="1200" dirty="0" err="1"/>
              <a:t>phd</a:t>
            </a:r>
            <a:r>
              <a:rPr lang="en-US" sz="1200" dirty="0"/>
              <a:t> students</a:t>
            </a:r>
          </a:p>
          <a:p>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67494"/>
            <a:ext cx="8229600" cy="4752528"/>
          </a:xfrm>
        </p:spPr>
        <p:txBody>
          <a:bodyPr>
            <a:noAutofit/>
          </a:bodyPr>
          <a:lstStyle/>
          <a:p>
            <a:pPr marL="0" indent="0" algn="just">
              <a:buNone/>
            </a:pPr>
            <a:r>
              <a:rPr lang="en-US" sz="1400" b="1" u="sng" dirty="0" smtClean="0"/>
              <a:t>MP :</a:t>
            </a:r>
            <a:r>
              <a:rPr lang="en-US" sz="1400" dirty="0" smtClean="0"/>
              <a:t> </a:t>
            </a:r>
          </a:p>
          <a:p>
            <a:pPr marL="0" indent="0" algn="just">
              <a:buNone/>
            </a:pPr>
            <a:r>
              <a:rPr lang="en-US" sz="1400" dirty="0" smtClean="0"/>
              <a:t>A </a:t>
            </a:r>
            <a:r>
              <a:rPr lang="en-US" sz="1400" b="1" dirty="0" smtClean="0"/>
              <a:t>medical physicist (MP) </a:t>
            </a:r>
            <a:r>
              <a:rPr lang="en-US" sz="1400" dirty="0" smtClean="0"/>
              <a:t>is a </a:t>
            </a:r>
            <a:r>
              <a:rPr lang="en-US" sz="1400" b="1" dirty="0" smtClean="0"/>
              <a:t>professional</a:t>
            </a:r>
            <a:r>
              <a:rPr lang="en-US" sz="1400" dirty="0" smtClean="0"/>
              <a:t> working in Belgium with a minimum level of M.Sc. who applies the principles and methods of both </a:t>
            </a:r>
            <a:r>
              <a:rPr lang="en-US" sz="1400" b="1" dirty="0" smtClean="0"/>
              <a:t>physics</a:t>
            </a:r>
            <a:r>
              <a:rPr lang="en-US" sz="1400" dirty="0" smtClean="0"/>
              <a:t> and </a:t>
            </a:r>
            <a:r>
              <a:rPr lang="en-US" sz="1400" b="1" dirty="0" smtClean="0"/>
              <a:t>medicine</a:t>
            </a:r>
            <a:r>
              <a:rPr lang="en-US" sz="1400" dirty="0" smtClean="0"/>
              <a:t> to provide </a:t>
            </a:r>
            <a:r>
              <a:rPr lang="en-US" sz="1400" b="1" dirty="0" smtClean="0"/>
              <a:t>patient-oriented technical support</a:t>
            </a:r>
            <a:r>
              <a:rPr lang="en-US" sz="1400" dirty="0" smtClean="0"/>
              <a:t> for </a:t>
            </a:r>
            <a:r>
              <a:rPr lang="en-US" sz="1400" b="1" dirty="0" smtClean="0"/>
              <a:t>preventive, therapeutic and diagnostic medical procedures</a:t>
            </a:r>
            <a:r>
              <a:rPr lang="en-US" sz="1400" dirty="0" smtClean="0"/>
              <a:t>. </a:t>
            </a:r>
          </a:p>
          <a:p>
            <a:pPr marL="0" indent="0" algn="just">
              <a:buNone/>
            </a:pPr>
            <a:endParaRPr lang="en-US" sz="1400" dirty="0" smtClean="0"/>
          </a:p>
          <a:p>
            <a:pPr marL="0" indent="0" algn="just">
              <a:buNone/>
            </a:pPr>
            <a:r>
              <a:rPr lang="en-US" sz="1400" dirty="0" smtClean="0"/>
              <a:t>This support consist of </a:t>
            </a:r>
            <a:r>
              <a:rPr lang="en-US" sz="1400" b="1" dirty="0" smtClean="0"/>
              <a:t>expert action, involvement or advice:</a:t>
            </a:r>
            <a:r>
              <a:rPr lang="en-US" sz="1400" dirty="0" smtClean="0"/>
              <a:t> </a:t>
            </a:r>
          </a:p>
          <a:p>
            <a:pPr marL="0" indent="0" algn="just">
              <a:buNone/>
            </a:pPr>
            <a:r>
              <a:rPr lang="en-US" sz="1400" dirty="0" smtClean="0"/>
              <a:t>regarding the specification, selection, acceptance testing, commissioning, quality assurance/control and </a:t>
            </a:r>
            <a:r>
              <a:rPr lang="en-US" sz="1400" dirty="0" err="1" smtClean="0"/>
              <a:t>optimised</a:t>
            </a:r>
            <a:r>
              <a:rPr lang="en-US" sz="1400" dirty="0" smtClean="0"/>
              <a:t> clinical use of </a:t>
            </a:r>
            <a:r>
              <a:rPr lang="en-US" sz="1400" b="1" dirty="0" smtClean="0"/>
              <a:t>medical devices </a:t>
            </a:r>
            <a:r>
              <a:rPr lang="en-US" sz="1400" dirty="0" smtClean="0"/>
              <a:t>and</a:t>
            </a:r>
          </a:p>
          <a:p>
            <a:pPr marL="0" indent="0" algn="just">
              <a:buNone/>
            </a:pPr>
            <a:r>
              <a:rPr lang="en-US" sz="1400" dirty="0" smtClean="0"/>
              <a:t>regarding patient risks and protection from </a:t>
            </a:r>
            <a:r>
              <a:rPr lang="en-US" sz="1400" b="1" dirty="0" smtClean="0"/>
              <a:t>associated physical agents </a:t>
            </a:r>
            <a:r>
              <a:rPr lang="en-US" sz="1400" dirty="0" smtClean="0"/>
              <a:t>(e.g. x-rays, electromagnetic fields, laser light, </a:t>
            </a:r>
            <a:r>
              <a:rPr lang="en-US" sz="1400" dirty="0" err="1" smtClean="0"/>
              <a:t>radionuclides</a:t>
            </a:r>
            <a:r>
              <a:rPr lang="en-US" sz="1400" dirty="0" smtClean="0"/>
              <a:t>). </a:t>
            </a:r>
          </a:p>
          <a:p>
            <a:pPr marL="0" indent="0" algn="just">
              <a:buNone/>
            </a:pPr>
            <a:endParaRPr lang="en-US" sz="1400" dirty="0" smtClean="0"/>
          </a:p>
          <a:p>
            <a:pPr marL="0" indent="0" algn="just">
              <a:buNone/>
            </a:pPr>
            <a:r>
              <a:rPr lang="en-US" sz="1400" dirty="0" smtClean="0"/>
              <a:t>As </a:t>
            </a:r>
            <a:r>
              <a:rPr lang="en-US" sz="1400" b="1" dirty="0" smtClean="0"/>
              <a:t>member of a team of health care professionals</a:t>
            </a:r>
            <a:r>
              <a:rPr lang="en-US" sz="1400" dirty="0" smtClean="0"/>
              <a:t>, the medical physicists are uniquely qualified to link the medical doctor to the patient through the </a:t>
            </a:r>
            <a:r>
              <a:rPr lang="en-US" sz="1400" b="1" dirty="0" smtClean="0"/>
              <a:t>responsible, accurate and safe use of technology</a:t>
            </a:r>
            <a:r>
              <a:rPr lang="en-US" sz="1400" dirty="0" smtClean="0"/>
              <a:t> in both diagnosing and treating people.</a:t>
            </a:r>
          </a:p>
          <a:p>
            <a:pPr marL="0" indent="0" algn="just">
              <a:buNone/>
            </a:pPr>
            <a:endParaRPr lang="en-US" sz="1400" dirty="0" smtClean="0"/>
          </a:p>
          <a:p>
            <a:pPr marL="0" indent="0" algn="just">
              <a:buNone/>
            </a:pPr>
            <a:r>
              <a:rPr lang="en-US" sz="1400" b="1" u="sng" dirty="0" smtClean="0"/>
              <a:t>MPE </a:t>
            </a:r>
            <a:r>
              <a:rPr lang="en-US" sz="1400" b="1" u="sng" dirty="0" smtClean="0"/>
              <a:t>:</a:t>
            </a:r>
            <a:r>
              <a:rPr lang="en-US" sz="1400" b="1" dirty="0" smtClean="0"/>
              <a:t> </a:t>
            </a:r>
          </a:p>
          <a:p>
            <a:pPr marL="0" indent="0" algn="just">
              <a:buNone/>
            </a:pPr>
            <a:r>
              <a:rPr lang="en-US" sz="1400" dirty="0" smtClean="0"/>
              <a:t>A </a:t>
            </a:r>
            <a:r>
              <a:rPr lang="en-US" sz="1400" b="1" dirty="0" smtClean="0"/>
              <a:t>Medical Physics Expert (MPE) is </a:t>
            </a:r>
            <a:r>
              <a:rPr lang="en-US" sz="1400" dirty="0" smtClean="0"/>
              <a:t>a</a:t>
            </a:r>
            <a:r>
              <a:rPr lang="en-US" sz="1400" dirty="0" smtClean="0"/>
              <a:t> medical physicist </a:t>
            </a:r>
            <a:r>
              <a:rPr lang="en-US" sz="1400" dirty="0" smtClean="0"/>
              <a:t>who is certified by a Belgian competent authority (e.g. FANC) to practice independently one or more of the subfields in medical physics in Belgium. </a:t>
            </a:r>
            <a:endParaRPr lang="en-US" sz="1400" dirty="0" smtClean="0"/>
          </a:p>
          <a:p>
            <a:pPr algn="just"/>
            <a:endParaRPr lang="en-US" sz="1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BMPA, the professional </a:t>
            </a:r>
            <a:r>
              <a:rPr lang="nl-BE" dirty="0" err="1" smtClean="0"/>
              <a:t>union</a:t>
            </a:r>
            <a:endParaRPr lang="nl-BE" dirty="0"/>
          </a:p>
        </p:txBody>
      </p:sp>
      <p:sp>
        <p:nvSpPr>
          <p:cNvPr id="5" name="Ovaal 4"/>
          <p:cNvSpPr/>
          <p:nvPr/>
        </p:nvSpPr>
        <p:spPr>
          <a:xfrm>
            <a:off x="3771528" y="1851670"/>
            <a:ext cx="2384648" cy="21686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Ovaal 5"/>
          <p:cNvSpPr/>
          <p:nvPr/>
        </p:nvSpPr>
        <p:spPr>
          <a:xfrm>
            <a:off x="2547392" y="1851670"/>
            <a:ext cx="2304256" cy="2240632"/>
          </a:xfrm>
          <a:prstGeom prst="ellipse">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Tekstvak 8"/>
          <p:cNvSpPr txBox="1"/>
          <p:nvPr/>
        </p:nvSpPr>
        <p:spPr>
          <a:xfrm>
            <a:off x="2771800" y="2708215"/>
            <a:ext cx="1008112" cy="369332"/>
          </a:xfrm>
          <a:prstGeom prst="rect">
            <a:avLst/>
          </a:prstGeom>
          <a:noFill/>
        </p:spPr>
        <p:txBody>
          <a:bodyPr wrap="square" rtlCol="0">
            <a:spAutoFit/>
          </a:bodyPr>
          <a:lstStyle/>
          <a:p>
            <a:r>
              <a:rPr lang="nl-BE" dirty="0" err="1" smtClean="0"/>
              <a:t>Effective</a:t>
            </a:r>
            <a:endParaRPr lang="nl-BE" dirty="0"/>
          </a:p>
        </p:txBody>
      </p:sp>
      <p:sp>
        <p:nvSpPr>
          <p:cNvPr id="10" name="Tekstvak 9"/>
          <p:cNvSpPr txBox="1"/>
          <p:nvPr/>
        </p:nvSpPr>
        <p:spPr>
          <a:xfrm>
            <a:off x="4860032" y="2717507"/>
            <a:ext cx="1224136" cy="369332"/>
          </a:xfrm>
          <a:prstGeom prst="rect">
            <a:avLst/>
          </a:prstGeom>
          <a:noFill/>
        </p:spPr>
        <p:txBody>
          <a:bodyPr wrap="square" rtlCol="0">
            <a:spAutoFit/>
          </a:bodyPr>
          <a:lstStyle/>
          <a:p>
            <a:r>
              <a:rPr lang="nl-BE" dirty="0" err="1" smtClean="0"/>
              <a:t>Affiliated</a:t>
            </a:r>
            <a:endParaRPr lang="nl-BE" dirty="0"/>
          </a:p>
        </p:txBody>
      </p:sp>
      <p:sp>
        <p:nvSpPr>
          <p:cNvPr id="11" name="Tekstvak 10"/>
          <p:cNvSpPr txBox="1"/>
          <p:nvPr/>
        </p:nvSpPr>
        <p:spPr>
          <a:xfrm>
            <a:off x="3695204" y="2717507"/>
            <a:ext cx="1224136" cy="646331"/>
          </a:xfrm>
          <a:prstGeom prst="rect">
            <a:avLst/>
          </a:prstGeom>
          <a:noFill/>
        </p:spPr>
        <p:txBody>
          <a:bodyPr wrap="square" rtlCol="0">
            <a:spAutoFit/>
          </a:bodyPr>
          <a:lstStyle/>
          <a:p>
            <a:pPr algn="ctr"/>
            <a:r>
              <a:rPr lang="nl-BE" dirty="0" smtClean="0"/>
              <a:t>Joint </a:t>
            </a:r>
            <a:r>
              <a:rPr lang="nl-BE" dirty="0" err="1" smtClean="0"/>
              <a:t>Science</a:t>
            </a:r>
            <a:endParaRPr lang="nl-B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55526"/>
            <a:ext cx="8229600" cy="4039097"/>
          </a:xfrm>
        </p:spPr>
        <p:txBody>
          <a:bodyPr>
            <a:normAutofit fontScale="92500" lnSpcReduction="20000"/>
          </a:bodyPr>
          <a:lstStyle/>
          <a:p>
            <a:pPr>
              <a:buNone/>
            </a:pPr>
            <a:r>
              <a:rPr lang="en-US" dirty="0" smtClean="0"/>
              <a:t>What is a PU according to Belgium legislation:</a:t>
            </a:r>
          </a:p>
          <a:p>
            <a:pPr>
              <a:buNone/>
            </a:pPr>
            <a:endParaRPr lang="en-US" dirty="0" smtClean="0"/>
          </a:p>
          <a:p>
            <a:r>
              <a:rPr lang="nl-BE" dirty="0" smtClean="0"/>
              <a:t>Een beroepsvereniging is een vereniging die instaat voor de </a:t>
            </a:r>
            <a:r>
              <a:rPr lang="nl-BE" b="1" dirty="0" smtClean="0"/>
              <a:t>studie</a:t>
            </a:r>
            <a:r>
              <a:rPr lang="nl-BE" dirty="0" smtClean="0"/>
              <a:t>, de </a:t>
            </a:r>
            <a:r>
              <a:rPr lang="nl-BE" b="1" dirty="0" smtClean="0"/>
              <a:t>bescherming</a:t>
            </a:r>
            <a:r>
              <a:rPr lang="nl-BE" dirty="0" smtClean="0"/>
              <a:t> en de </a:t>
            </a:r>
            <a:r>
              <a:rPr lang="nl-BE" b="1" dirty="0" smtClean="0"/>
              <a:t>ontwikkeling</a:t>
            </a:r>
            <a:r>
              <a:rPr lang="nl-BE" dirty="0" smtClean="0"/>
              <a:t> van de </a:t>
            </a:r>
            <a:r>
              <a:rPr lang="nl-BE" b="1" dirty="0" smtClean="0"/>
              <a:t>beroepsbelangen</a:t>
            </a:r>
            <a:r>
              <a:rPr lang="nl-BE" dirty="0" smtClean="0"/>
              <a:t> van haar leden</a:t>
            </a:r>
          </a:p>
          <a:p>
            <a:r>
              <a:rPr lang="fr-FR" dirty="0" smtClean="0"/>
              <a:t>Une union professionnelle est une association destinée à </a:t>
            </a:r>
            <a:r>
              <a:rPr lang="fr-FR" b="1" dirty="0" smtClean="0"/>
              <a:t>l’étude</a:t>
            </a:r>
            <a:r>
              <a:rPr lang="fr-FR" dirty="0" smtClean="0"/>
              <a:t>, la </a:t>
            </a:r>
            <a:r>
              <a:rPr lang="fr-FR" b="1" dirty="0" smtClean="0"/>
              <a:t>protection</a:t>
            </a:r>
            <a:r>
              <a:rPr lang="fr-FR" dirty="0" smtClean="0"/>
              <a:t> et le </a:t>
            </a:r>
            <a:r>
              <a:rPr lang="fr-FR" b="1" dirty="0" smtClean="0"/>
              <a:t>développement</a:t>
            </a:r>
            <a:r>
              <a:rPr lang="fr-FR" dirty="0" smtClean="0"/>
              <a:t> des </a:t>
            </a:r>
            <a:r>
              <a:rPr lang="fr-FR" b="1" dirty="0" smtClean="0"/>
              <a:t>intérêts professionnels </a:t>
            </a:r>
            <a:r>
              <a:rPr lang="fr-FR" dirty="0" smtClean="0"/>
              <a:t>de ses membres.</a:t>
            </a:r>
            <a:endParaRPr lang="nl-B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smtClean="0"/>
              <a:t>Why</a:t>
            </a:r>
            <a:r>
              <a:rPr lang="nl-BE" dirty="0" smtClean="0"/>
              <a:t> do we want a professional </a:t>
            </a:r>
            <a:r>
              <a:rPr lang="nl-BE" dirty="0" err="1" smtClean="0"/>
              <a:t>union</a:t>
            </a:r>
            <a:r>
              <a:rPr lang="nl-BE" dirty="0" smtClean="0"/>
              <a:t>?</a:t>
            </a:r>
            <a:endParaRPr lang="nl-BE" dirty="0"/>
          </a:p>
        </p:txBody>
      </p:sp>
      <p:sp>
        <p:nvSpPr>
          <p:cNvPr id="3" name="Tijdelijke aanduiding voor inhoud 2"/>
          <p:cNvSpPr>
            <a:spLocks noGrp="1"/>
          </p:cNvSpPr>
          <p:nvPr>
            <p:ph idx="1"/>
          </p:nvPr>
        </p:nvSpPr>
        <p:spPr/>
        <p:txBody>
          <a:bodyPr>
            <a:noAutofit/>
          </a:bodyPr>
          <a:lstStyle/>
          <a:p>
            <a:pPr>
              <a:buNone/>
            </a:pPr>
            <a:r>
              <a:rPr lang="nl-BE" sz="1600" dirty="0" err="1" smtClean="0"/>
              <a:t>Common</a:t>
            </a:r>
            <a:r>
              <a:rPr lang="nl-BE" sz="1600" dirty="0" smtClean="0"/>
              <a:t> “Beroepsbelangen” / “</a:t>
            </a:r>
            <a:r>
              <a:rPr lang="fr-FR" sz="1600" dirty="0" smtClean="0"/>
              <a:t>intérêts professionnels</a:t>
            </a:r>
            <a:r>
              <a:rPr lang="nl-BE" sz="1600" dirty="0" smtClean="0"/>
              <a:t> “ </a:t>
            </a:r>
            <a:r>
              <a:rPr lang="fr-FR" sz="1600" dirty="0" smtClean="0"/>
              <a:t>  </a:t>
            </a:r>
          </a:p>
          <a:p>
            <a:pPr>
              <a:buNone/>
            </a:pPr>
            <a:endParaRPr lang="nl-BE" sz="1600" dirty="0" smtClean="0"/>
          </a:p>
          <a:p>
            <a:pPr lvl="0"/>
            <a:r>
              <a:rPr lang="en-US" sz="1600" b="1" dirty="0" err="1" smtClean="0"/>
              <a:t>Studie</a:t>
            </a:r>
            <a:r>
              <a:rPr lang="en-US" sz="1600" b="1" dirty="0" smtClean="0"/>
              <a:t>/</a:t>
            </a:r>
            <a:r>
              <a:rPr lang="en-US" sz="1600" b="1" dirty="0" err="1" smtClean="0"/>
              <a:t>l’étude</a:t>
            </a:r>
            <a:r>
              <a:rPr lang="en-US" sz="1600" dirty="0" smtClean="0"/>
              <a:t>: create scientific board composed out of Medical Physicists and affiliated members such as nurses/technologists, engineers,… within the professional union. Improve the quality of the training and internship of future Medical Physics Experts, organize continuing education for active Medical physicist and Medical Physics Assistants,… </a:t>
            </a:r>
            <a:endParaRPr lang="nl-BE" sz="1600" dirty="0" smtClean="0"/>
          </a:p>
          <a:p>
            <a:pPr lvl="0"/>
            <a:r>
              <a:rPr lang="en-US" sz="1600" b="1" dirty="0" err="1" smtClean="0"/>
              <a:t>Bescherming</a:t>
            </a:r>
            <a:r>
              <a:rPr lang="en-US" sz="1600" b="1" dirty="0" smtClean="0"/>
              <a:t>/protection</a:t>
            </a:r>
            <a:r>
              <a:rPr lang="en-US" sz="1600" dirty="0" smtClean="0"/>
              <a:t>: We NEED official representation of Medical Physicists, Medical Physics Assistants and affiliated members within authorities such as FANC, FOD Health care or IFIC to have say about legislation and salary. A professional union is the official way to do this.</a:t>
            </a:r>
            <a:endParaRPr lang="nl-BE" sz="1600" dirty="0" smtClean="0"/>
          </a:p>
          <a:p>
            <a:pPr lvl="0"/>
            <a:r>
              <a:rPr lang="en-US" sz="1600" b="1" dirty="0" err="1" smtClean="0"/>
              <a:t>Ontwikkeling</a:t>
            </a:r>
            <a:r>
              <a:rPr lang="en-US" sz="1600" b="1" dirty="0" smtClean="0"/>
              <a:t>/</a:t>
            </a:r>
            <a:r>
              <a:rPr lang="en-US" sz="1600" b="1" dirty="0" err="1" smtClean="0"/>
              <a:t>développement</a:t>
            </a:r>
            <a:r>
              <a:rPr lang="en-US" sz="1600" b="1" dirty="0" smtClean="0"/>
              <a:t> </a:t>
            </a:r>
            <a:r>
              <a:rPr lang="en-US" sz="1600" dirty="0" smtClean="0"/>
              <a:t>: We NEED a professional union to create our own future: Do we want to become a health care professional? Do we need Medical Physics Assistants active in medical imaging or nuclear medicine, Do we need an Medical Physics Expert (recognized by a competent authority) in MRI</a:t>
            </a:r>
            <a:r>
              <a:rPr lang="en-US" sz="1600" dirty="0" smtClean="0"/>
              <a:t>?,…</a:t>
            </a: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err="1" smtClean="0"/>
              <a:t>Way</a:t>
            </a:r>
            <a:r>
              <a:rPr lang="nl-BE" dirty="0" smtClean="0"/>
              <a:t> </a:t>
            </a:r>
            <a:r>
              <a:rPr lang="nl-BE" dirty="0" err="1" smtClean="0"/>
              <a:t>forward</a:t>
            </a:r>
            <a:r>
              <a:rPr lang="nl-BE" dirty="0" smtClean="0"/>
              <a:t>?</a:t>
            </a:r>
            <a:endParaRPr lang="nl-BE" dirty="0"/>
          </a:p>
        </p:txBody>
      </p:sp>
      <p:sp>
        <p:nvSpPr>
          <p:cNvPr id="3" name="Tijdelijke aanduiding voor inhoud 2"/>
          <p:cNvSpPr>
            <a:spLocks noGrp="1"/>
          </p:cNvSpPr>
          <p:nvPr>
            <p:ph idx="1"/>
          </p:nvPr>
        </p:nvSpPr>
        <p:spPr/>
        <p:txBody>
          <a:bodyPr>
            <a:noAutofit/>
          </a:bodyPr>
          <a:lstStyle/>
          <a:p>
            <a:pPr>
              <a:buNone/>
            </a:pPr>
            <a:r>
              <a:rPr lang="en-US" sz="2400" dirty="0" smtClean="0"/>
              <a:t>General assembly 29</a:t>
            </a:r>
            <a:r>
              <a:rPr lang="en-US" sz="2400" baseline="30000" dirty="0" smtClean="0"/>
              <a:t>th</a:t>
            </a:r>
            <a:r>
              <a:rPr lang="en-US" sz="2400" dirty="0" smtClean="0"/>
              <a:t> of March</a:t>
            </a:r>
          </a:p>
          <a:p>
            <a:pPr>
              <a:buNone/>
            </a:pPr>
            <a:r>
              <a:rPr lang="en-US" sz="2400" b="1" dirty="0" smtClean="0"/>
              <a:t>Define our own definition of Medical Physicist based on international definitions = effective member?</a:t>
            </a:r>
          </a:p>
          <a:p>
            <a:pPr>
              <a:buAutoNum type="arabicPeriod"/>
            </a:pPr>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International </a:t>
            </a:r>
            <a:r>
              <a:rPr lang="nl-BE" dirty="0" err="1" smtClean="0"/>
              <a:t>inspiration</a:t>
            </a:r>
            <a:endParaRPr lang="nl-BE" dirty="0"/>
          </a:p>
        </p:txBody>
      </p:sp>
      <p:sp>
        <p:nvSpPr>
          <p:cNvPr id="3" name="Tijdelijke aanduiding voor inhoud 2"/>
          <p:cNvSpPr>
            <a:spLocks noGrp="1"/>
          </p:cNvSpPr>
          <p:nvPr>
            <p:ph idx="1"/>
          </p:nvPr>
        </p:nvSpPr>
        <p:spPr/>
        <p:txBody>
          <a:bodyPr>
            <a:noAutofit/>
          </a:bodyPr>
          <a:lstStyle/>
          <a:p>
            <a:pPr>
              <a:buNone/>
            </a:pPr>
            <a:r>
              <a:rPr lang="en-US" sz="1800" b="1" u="sng" dirty="0" smtClean="0"/>
              <a:t>MP definition </a:t>
            </a:r>
            <a:r>
              <a:rPr lang="en-US" sz="1800" b="1" u="sng" dirty="0" smtClean="0"/>
              <a:t>European </a:t>
            </a:r>
            <a:r>
              <a:rPr lang="en-US" sz="1800" b="1" u="sng" dirty="0" err="1" smtClean="0"/>
              <a:t>Commision</a:t>
            </a:r>
            <a:r>
              <a:rPr lang="en-US" sz="1800" b="1" u="sng" dirty="0" smtClean="0"/>
              <a:t> report</a:t>
            </a:r>
            <a:endParaRPr lang="en-US" sz="1800" b="1" u="sng" dirty="0" smtClean="0"/>
          </a:p>
          <a:p>
            <a:pPr marL="0" indent="0">
              <a:buNone/>
            </a:pPr>
            <a:r>
              <a:rPr lang="en-US" sz="1800" dirty="0" smtClean="0"/>
              <a:t>A medical physicist is a </a:t>
            </a:r>
            <a:r>
              <a:rPr lang="en-US" sz="1800" b="1" dirty="0" smtClean="0"/>
              <a:t>professional who applies the principles and methods of both physics and medicine</a:t>
            </a:r>
            <a:r>
              <a:rPr lang="en-US" sz="1800" dirty="0" smtClean="0"/>
              <a:t>. </a:t>
            </a:r>
            <a:r>
              <a:rPr lang="en-US" sz="1800" b="1" dirty="0" smtClean="0"/>
              <a:t>They focus on the areas of prevention, diagnosis, and treatment, as well as ensuring quality services and prevention of risks to the patients, and members of the public in general. </a:t>
            </a:r>
            <a:r>
              <a:rPr lang="en-US" sz="1800" dirty="0" smtClean="0"/>
              <a:t>A medical physicist plays a fundamental role in </a:t>
            </a:r>
            <a:r>
              <a:rPr lang="en-US" sz="1800" b="1" dirty="0" smtClean="0"/>
              <a:t>applying physics to medicine</a:t>
            </a:r>
            <a:r>
              <a:rPr lang="en-US" sz="1800" dirty="0" smtClean="0"/>
              <a:t>, but particularly in the diagnosis and treatment of cancer. The scientific and technological progress in medical physics has led to a variety of skills that must be integrated into the role of a medical physicist in order for them to perform their job. The "medical services" provided to patients undergoing diagnostic and therapeutic treatments must, therefore, be the result of different but complementary skills.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International </a:t>
            </a:r>
            <a:r>
              <a:rPr lang="nl-BE" dirty="0" err="1" smtClean="0"/>
              <a:t>inspiration</a:t>
            </a:r>
            <a:endParaRPr lang="nl-BE" dirty="0"/>
          </a:p>
        </p:txBody>
      </p:sp>
      <p:sp>
        <p:nvSpPr>
          <p:cNvPr id="3" name="Tijdelijke aanduiding voor inhoud 2"/>
          <p:cNvSpPr>
            <a:spLocks noGrp="1"/>
          </p:cNvSpPr>
          <p:nvPr>
            <p:ph idx="1"/>
          </p:nvPr>
        </p:nvSpPr>
        <p:spPr/>
        <p:txBody>
          <a:bodyPr>
            <a:noAutofit/>
          </a:bodyPr>
          <a:lstStyle/>
          <a:p>
            <a:pPr>
              <a:buNone/>
            </a:pPr>
            <a:r>
              <a:rPr lang="en-US" sz="1800" b="1" u="sng" dirty="0" smtClean="0"/>
              <a:t>MP definition EFOMP:</a:t>
            </a:r>
          </a:p>
          <a:p>
            <a:pPr marL="0" indent="0">
              <a:buNone/>
            </a:pPr>
            <a:r>
              <a:rPr lang="en-US" sz="1800" dirty="0" smtClean="0"/>
              <a:t>Medical Physicists will contribute to </a:t>
            </a:r>
            <a:r>
              <a:rPr lang="en-US" sz="1800" b="1" dirty="0" smtClean="0"/>
              <a:t>maintaining and improving the quality, safety and </a:t>
            </a:r>
            <a:r>
              <a:rPr lang="en-US" sz="1800" b="1" dirty="0" err="1" smtClean="0"/>
              <a:t>costeffectiveness</a:t>
            </a:r>
            <a:r>
              <a:rPr lang="en-US" sz="1800" b="1" dirty="0" smtClean="0"/>
              <a:t> of healthcare services through patient-oriented activities requiring expert action, involvement or advice regarding the specification, selection, acceptance testing, commissioning, quality assurance/control and </a:t>
            </a:r>
            <a:r>
              <a:rPr lang="en-US" sz="1800" b="1" dirty="0" err="1" smtClean="0"/>
              <a:t>optimised</a:t>
            </a:r>
            <a:r>
              <a:rPr lang="en-US" sz="1800" b="1" dirty="0" smtClean="0"/>
              <a:t> clinical use of medical devices and regarding patient risks and protection from associated physical agents </a:t>
            </a:r>
            <a:r>
              <a:rPr lang="en-US" sz="1800" dirty="0" smtClean="0"/>
              <a:t>(e.g., x-rays, electromagnetic fields, laser light, </a:t>
            </a:r>
            <a:r>
              <a:rPr lang="en-US" sz="1800" dirty="0" err="1" smtClean="0"/>
              <a:t>radionuclides</a:t>
            </a:r>
            <a:r>
              <a:rPr lang="en-US" sz="1800" dirty="0" smtClean="0"/>
              <a:t>) including the prevention of unintended or accidental exposures; all activities will be based on current best evidence or own scientific research when the available evidence is not sufficient. The scope includes risks to volunteers in biomedical research, </a:t>
            </a:r>
            <a:r>
              <a:rPr lang="en-US" sz="1800" dirty="0" err="1" smtClean="0"/>
              <a:t>carers</a:t>
            </a:r>
            <a:r>
              <a:rPr lang="en-US" sz="1800" dirty="0" smtClean="0"/>
              <a:t> and comforters. The scope often includes risks to workers and public particularly when these impact patient risk”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International </a:t>
            </a:r>
            <a:r>
              <a:rPr lang="nl-BE" dirty="0" err="1" smtClean="0"/>
              <a:t>inspiration</a:t>
            </a:r>
            <a:endParaRPr lang="nl-BE" dirty="0"/>
          </a:p>
        </p:txBody>
      </p:sp>
      <p:sp>
        <p:nvSpPr>
          <p:cNvPr id="3" name="Tijdelijke aanduiding voor inhoud 2"/>
          <p:cNvSpPr>
            <a:spLocks noGrp="1"/>
          </p:cNvSpPr>
          <p:nvPr>
            <p:ph idx="1"/>
          </p:nvPr>
        </p:nvSpPr>
        <p:spPr/>
        <p:txBody>
          <a:bodyPr>
            <a:noAutofit/>
          </a:bodyPr>
          <a:lstStyle/>
          <a:p>
            <a:pPr>
              <a:buNone/>
            </a:pPr>
            <a:r>
              <a:rPr lang="en-US" sz="1800" b="1" u="sng" dirty="0" smtClean="0"/>
              <a:t>MP definition AAPM:</a:t>
            </a:r>
          </a:p>
          <a:p>
            <a:pPr marL="0" indent="0">
              <a:buNone/>
            </a:pPr>
            <a:r>
              <a:rPr lang="en-US" sz="1800" dirty="0" smtClean="0"/>
              <a:t>AAPM is a scientific and professional organization, founded in 1958, composed of more than 8000 </a:t>
            </a:r>
            <a:r>
              <a:rPr lang="en-US" sz="1800" b="1" dirty="0" smtClean="0"/>
              <a:t>scientists whose clinical practice is dedicated to ensuring accuracy, safety and quality in the use of radiation in medical procedures such as medical imaging and radiation therapy. We are generally known as medical physicists and are uniquely positioned across medical specialties due to our responsibility to connect the physician to the patient through the use of radiation producing technology in both diagnosing and treating people. </a:t>
            </a:r>
            <a:r>
              <a:rPr lang="en-US" sz="1800" dirty="0" smtClean="0"/>
              <a:t>The responsibility of the medical physicist is to assure that the radiation prescribed in imaging and radiation therapy is delivered accurately and safely.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International </a:t>
            </a:r>
            <a:r>
              <a:rPr lang="nl-BE" dirty="0" err="1" smtClean="0"/>
              <a:t>inspiration</a:t>
            </a:r>
            <a:endParaRPr lang="nl-BE" dirty="0"/>
          </a:p>
        </p:txBody>
      </p:sp>
      <p:sp>
        <p:nvSpPr>
          <p:cNvPr id="3" name="Tijdelijke aanduiding voor inhoud 2"/>
          <p:cNvSpPr>
            <a:spLocks noGrp="1"/>
          </p:cNvSpPr>
          <p:nvPr>
            <p:ph idx="1"/>
          </p:nvPr>
        </p:nvSpPr>
        <p:spPr/>
        <p:txBody>
          <a:bodyPr>
            <a:noAutofit/>
          </a:bodyPr>
          <a:lstStyle/>
          <a:p>
            <a:pPr>
              <a:buNone/>
            </a:pPr>
            <a:r>
              <a:rPr lang="en-US" sz="1800" b="1" u="sng" dirty="0" smtClean="0"/>
              <a:t>MP definition IAEA:</a:t>
            </a:r>
          </a:p>
          <a:p>
            <a:pPr marL="0" indent="0">
              <a:buNone/>
            </a:pPr>
            <a:r>
              <a:rPr lang="en-US" sz="1800" dirty="0" smtClean="0"/>
              <a:t>The medical physicist is </a:t>
            </a:r>
            <a:r>
              <a:rPr lang="en-US" sz="1800" b="1" dirty="0" smtClean="0"/>
              <a:t>an expert in physics and instrumentation with a good knowledge of the relevant biology, and provides technical support for therapeutic and diagnostic medical procedures and treatments as a member of a team of health care professionals.</a:t>
            </a:r>
          </a:p>
          <a:p>
            <a:pPr marL="0" indent="0">
              <a:buNone/>
            </a:pPr>
            <a:endParaRPr lang="en-US" sz="1800" dirty="0" smtClean="0"/>
          </a:p>
          <a:p>
            <a:pPr marL="0" indent="0">
              <a:buNone/>
            </a:pPr>
            <a:r>
              <a:rPr lang="en-US" sz="1800" dirty="0" smtClean="0"/>
              <a:t>The roles and responsibilities for clinical medical physicists vary depending upon the sub-specialty in which they are employed. However, the tasks are mainly related to the safety and performance of related equipment and computer systems. Sub-specialties include Radiotherapy, Diagnostic Imaging, and Nuclear Medicine. Medical physicist's roles often also include radiation protection responsibilities.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International </a:t>
            </a:r>
            <a:r>
              <a:rPr lang="nl-BE" dirty="0" err="1" smtClean="0"/>
              <a:t>inspiration</a:t>
            </a:r>
            <a:endParaRPr lang="nl-BE" dirty="0"/>
          </a:p>
        </p:txBody>
      </p:sp>
      <p:sp>
        <p:nvSpPr>
          <p:cNvPr id="3" name="Tijdelijke aanduiding voor inhoud 2"/>
          <p:cNvSpPr>
            <a:spLocks noGrp="1"/>
          </p:cNvSpPr>
          <p:nvPr>
            <p:ph idx="1"/>
          </p:nvPr>
        </p:nvSpPr>
        <p:spPr/>
        <p:txBody>
          <a:bodyPr>
            <a:noAutofit/>
          </a:bodyPr>
          <a:lstStyle/>
          <a:p>
            <a:pPr>
              <a:buNone/>
            </a:pPr>
            <a:r>
              <a:rPr lang="en-US" sz="1800" b="1" u="sng" dirty="0" smtClean="0"/>
              <a:t>MP definition ACR:</a:t>
            </a:r>
          </a:p>
          <a:p>
            <a:pPr marL="0" indent="0">
              <a:buNone/>
            </a:pPr>
            <a:r>
              <a:rPr lang="en-US" sz="1800" dirty="0" smtClean="0"/>
              <a:t>A </a:t>
            </a:r>
            <a:r>
              <a:rPr lang="en-US" sz="1800" b="1" dirty="0" smtClean="0"/>
              <a:t>Qualified Medical Physicist is an individual who is competent to practice independently one or more of the subfields in medical physics</a:t>
            </a:r>
            <a:r>
              <a:rPr lang="en-US" sz="1800" dirty="0" smtClean="0"/>
              <a:t>.</a:t>
            </a:r>
          </a:p>
          <a:p>
            <a:pPr marL="0" indent="0">
              <a:buNone/>
            </a:pPr>
            <a:r>
              <a:rPr lang="en-US" sz="1800" dirty="0" smtClean="0"/>
              <a:t>The American College of Radiology considers certification and continuing education in the appropriate subfield(s) as evidence that an individual is competent to practice one or more of the subfields in medical physics, and to be a Qualified Medical Physicist. The ACR recommends that the individual be </a:t>
            </a:r>
            <a:r>
              <a:rPr lang="en-US" sz="1800" dirty="0" err="1" smtClean="0"/>
              <a:t>certifed</a:t>
            </a:r>
            <a:r>
              <a:rPr lang="en-US" sz="1800" dirty="0" smtClean="0"/>
              <a:t> in </a:t>
            </a:r>
            <a:r>
              <a:rPr lang="en-US" sz="1800" dirty="0" err="1" smtClean="0"/>
              <a:t>teh</a:t>
            </a:r>
            <a:r>
              <a:rPr lang="en-US" sz="1800" dirty="0" smtClean="0"/>
              <a:t> appropriate subfield(s) by the American Board of Radiology (ABR).</a:t>
            </a:r>
          </a:p>
          <a:p>
            <a:pPr marL="0" indent="0">
              <a:buNone/>
            </a:pPr>
            <a:r>
              <a:rPr lang="en-US" sz="1800" dirty="0" smtClean="0"/>
              <a:t>A Qualified Medical Physicist should meet the ACR Standard for </a:t>
            </a:r>
            <a:r>
              <a:rPr lang="en-US" sz="1800" dirty="0" err="1" smtClean="0"/>
              <a:t>Coninuing</a:t>
            </a:r>
            <a:r>
              <a:rPr lang="en-US" sz="1800" dirty="0" smtClean="0"/>
              <a:t> Medical Education."</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1085</Words>
  <Application>Microsoft Office PowerPoint</Application>
  <PresentationFormat>Diavoorstelling (16:9)</PresentationFormat>
  <Paragraphs>110</Paragraphs>
  <Slides>12</Slides>
  <Notes>1</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Professional matters 6</vt:lpstr>
      <vt:lpstr>Dia 2</vt:lpstr>
      <vt:lpstr>Why do we want a professional union?</vt:lpstr>
      <vt:lpstr>Way forward?</vt:lpstr>
      <vt:lpstr>International inspiration</vt:lpstr>
      <vt:lpstr>International inspiration</vt:lpstr>
      <vt:lpstr>International inspiration</vt:lpstr>
      <vt:lpstr>International inspiration</vt:lpstr>
      <vt:lpstr>International inspiration</vt:lpstr>
      <vt:lpstr>Dia 10</vt:lpstr>
      <vt:lpstr>Dia 11</vt:lpstr>
      <vt:lpstr>BMPA, the professional union</vt:lpstr>
    </vt:vector>
  </TitlesOfParts>
  <Company>AZ Sint-Lucas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matter 6</dc:title>
  <dc:creator>jva007</dc:creator>
  <cp:lastModifiedBy>jva007</cp:lastModifiedBy>
  <cp:revision>64</cp:revision>
  <dcterms:created xsi:type="dcterms:W3CDTF">2021-03-08T19:13:41Z</dcterms:created>
  <dcterms:modified xsi:type="dcterms:W3CDTF">2021-03-10T20:57:15Z</dcterms:modified>
</cp:coreProperties>
</file>