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8" r:id="rId2"/>
    <p:sldId id="321" r:id="rId3"/>
    <p:sldId id="325" r:id="rId4"/>
    <p:sldId id="313" r:id="rId5"/>
    <p:sldId id="329" r:id="rId6"/>
    <p:sldId id="326" r:id="rId7"/>
    <p:sldId id="334" r:id="rId8"/>
    <p:sldId id="336" r:id="rId9"/>
    <p:sldId id="337" r:id="rId10"/>
    <p:sldId id="327" r:id="rId11"/>
    <p:sldId id="331" r:id="rId12"/>
    <p:sldId id="333" r:id="rId13"/>
    <p:sldId id="335" r:id="rId14"/>
    <p:sldId id="332" r:id="rId15"/>
    <p:sldId id="318" r:id="rId16"/>
  </p:sldIdLst>
  <p:sldSz cx="12192000" cy="6858000"/>
  <p:notesSz cx="6794500" cy="9906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926" autoAdjust="0"/>
    <p:restoredTop sz="94660" autoAdjust="0"/>
  </p:normalViewPr>
  <p:slideViewPr>
    <p:cSldViewPr snapToGrid="0">
      <p:cViewPr>
        <p:scale>
          <a:sx n="82" d="100"/>
          <a:sy n="82" d="100"/>
        </p:scale>
        <p:origin x="-726" y="-36"/>
      </p:cViewPr>
      <p:guideLst>
        <p:guide orient="horz" pos="2160"/>
        <p:guide pos="3840"/>
      </p:guideLst>
    </p:cSldViewPr>
  </p:slideViewPr>
  <p:outlineViewPr>
    <p:cViewPr>
      <p:scale>
        <a:sx n="33" d="100"/>
        <a:sy n="33" d="100"/>
      </p:scale>
      <p:origin x="0" y="117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Tijdelijke aanduiding voor datum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A864302B-7480-4C2C-9733-5A94E990204D}" type="datetimeFigureOut">
              <a:rPr lang="en-US" smtClean="0"/>
              <a:pPr/>
              <a:t>12/4/2020</a:t>
            </a:fld>
            <a:endParaRPr lang="en-US"/>
          </a:p>
        </p:txBody>
      </p:sp>
      <p:sp>
        <p:nvSpPr>
          <p:cNvPr id="4" name="Tijdelijke aanduiding voor dia-afbeelding 3"/>
          <p:cNvSpPr>
            <a:spLocks noGrp="1" noRot="1" noChangeAspect="1"/>
          </p:cNvSpPr>
          <p:nvPr>
            <p:ph type="sldImg" idx="2"/>
          </p:nvPr>
        </p:nvSpPr>
        <p:spPr>
          <a:xfrm>
            <a:off x="95250" y="742950"/>
            <a:ext cx="6604000" cy="3714750"/>
          </a:xfrm>
          <a:prstGeom prst="rect">
            <a:avLst/>
          </a:prstGeom>
          <a:noFill/>
          <a:ln w="12700">
            <a:solidFill>
              <a:prstClr val="black"/>
            </a:solidFill>
          </a:ln>
        </p:spPr>
        <p:txBody>
          <a:bodyPr vert="horz" lIns="91440" tIns="45720" rIns="91440" bIns="45720" rtlCol="0" anchor="ctr"/>
          <a:lstStyle/>
          <a:p>
            <a:endParaRPr lang="en-US"/>
          </a:p>
        </p:txBody>
      </p:sp>
      <p:sp>
        <p:nvSpPr>
          <p:cNvPr id="5" name="Tijdelijke aanduiding voor notities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voettekst 5"/>
          <p:cNvSpPr>
            <a:spLocks noGrp="1"/>
          </p:cNvSpPr>
          <p:nvPr>
            <p:ph type="ftr" sz="quarter" idx="4"/>
          </p:nvPr>
        </p:nvSpPr>
        <p:spPr>
          <a:xfrm>
            <a:off x="0" y="9409113"/>
            <a:ext cx="2944813" cy="495300"/>
          </a:xfrm>
          <a:prstGeom prst="rect">
            <a:avLst/>
          </a:prstGeom>
        </p:spPr>
        <p:txBody>
          <a:bodyPr vert="horz" lIns="91440" tIns="45720" rIns="91440" bIns="45720" rtlCol="0" anchor="b"/>
          <a:lstStyle>
            <a:lvl1pPr algn="l">
              <a:defRPr sz="1200"/>
            </a:lvl1pPr>
          </a:lstStyle>
          <a:p>
            <a:endParaRPr lang="en-US"/>
          </a:p>
        </p:txBody>
      </p:sp>
      <p:sp>
        <p:nvSpPr>
          <p:cNvPr id="7" name="Tijdelijke aanduiding voor dianummer 6"/>
          <p:cNvSpPr>
            <a:spLocks noGrp="1"/>
          </p:cNvSpPr>
          <p:nvPr>
            <p:ph type="sldNum" sz="quarter" idx="5"/>
          </p:nvPr>
        </p:nvSpPr>
        <p:spPr>
          <a:xfrm>
            <a:off x="3848100" y="9409113"/>
            <a:ext cx="2944813" cy="495300"/>
          </a:xfrm>
          <a:prstGeom prst="rect">
            <a:avLst/>
          </a:prstGeom>
        </p:spPr>
        <p:txBody>
          <a:bodyPr vert="horz" lIns="91440" tIns="45720" rIns="91440" bIns="45720" rtlCol="0" anchor="b"/>
          <a:lstStyle>
            <a:lvl1pPr algn="r">
              <a:defRPr sz="1200"/>
            </a:lvl1pPr>
          </a:lstStyle>
          <a:p>
            <a:fld id="{5AB85A79-0439-4F5F-8698-920AD05E403E}" type="slidenum">
              <a:rPr lang="en-US" smtClean="0"/>
              <a:pPr/>
              <a:t>‹nr.›</a:t>
            </a:fld>
            <a:endParaRPr lang="en-US"/>
          </a:p>
        </p:txBody>
      </p:sp>
    </p:spTree>
    <p:extLst>
      <p:ext uri="{BB962C8B-B14F-4D97-AF65-F5344CB8AC3E}">
        <p14:creationId xmlns:p14="http://schemas.microsoft.com/office/powerpoint/2010/main" val="113614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30"/>
            <a:ext cx="10363200" cy="1470025"/>
          </a:xfrm>
        </p:spPr>
        <p:txBody>
          <a:bodyPr/>
          <a:lstStyle/>
          <a:p>
            <a:r>
              <a:rPr lang="nl-NL" smtClean="0"/>
              <a:t>Klik om de stijl te bewerken</a:t>
            </a:r>
            <a:endParaRPr lang="en-US"/>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331246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1084685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1785600" y="274643"/>
            <a:ext cx="3657600" cy="5851525"/>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812800" y="274643"/>
            <a:ext cx="107696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2730728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2510254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4000" b="1" cap="all"/>
            </a:lvl1pPr>
          </a:lstStyle>
          <a:p>
            <a:r>
              <a:rPr lang="nl-NL" smtClean="0"/>
              <a:t>Klik om de stijl te bewerken</a:t>
            </a:r>
            <a:endParaRPr lang="en-US"/>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292725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8128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8229600" y="1600205"/>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4/12/2020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3824504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tekst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6"/>
          <p:cNvSpPr>
            <a:spLocks noGrp="1"/>
          </p:cNvSpPr>
          <p:nvPr>
            <p:ph type="dt" sz="half" idx="10"/>
          </p:nvPr>
        </p:nvSpPr>
        <p:spPr/>
        <p:txBody>
          <a:bodyPr/>
          <a:lstStyle/>
          <a:p>
            <a:fld id="{0BB9AFD1-E9AB-47BF-AF27-BD1A12EB2DF8}" type="datetimeFigureOut">
              <a:rPr lang="nl-BE" smtClean="0"/>
              <a:pPr/>
              <a:t>4/12/2020</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2876237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datum 2"/>
          <p:cNvSpPr>
            <a:spLocks noGrp="1"/>
          </p:cNvSpPr>
          <p:nvPr>
            <p:ph type="dt" sz="half" idx="10"/>
          </p:nvPr>
        </p:nvSpPr>
        <p:spPr/>
        <p:txBody>
          <a:bodyPr/>
          <a:lstStyle/>
          <a:p>
            <a:fld id="{0BB9AFD1-E9AB-47BF-AF27-BD1A12EB2DF8}" type="datetimeFigureOut">
              <a:rPr lang="nl-BE" smtClean="0"/>
              <a:pPr/>
              <a:t>4/12/2020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337420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BB9AFD1-E9AB-47BF-AF27-BD1A12EB2DF8}" type="datetimeFigureOut">
              <a:rPr lang="nl-BE" smtClean="0"/>
              <a:pPr/>
              <a:t>4/12/2020</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181918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2000" b="1"/>
            </a:lvl1pPr>
          </a:lstStyle>
          <a:p>
            <a:r>
              <a:rPr lang="nl-NL" smtClean="0"/>
              <a:t>Klik om de stijl te bewerken</a:t>
            </a:r>
            <a:endParaRPr lang="en-US"/>
          </a:p>
        </p:txBody>
      </p:sp>
      <p:sp>
        <p:nvSpPr>
          <p:cNvPr id="3" name="Tijdelijke aanduiding voor inhoud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tekst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4/12/2020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1790832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smtClean="0"/>
              <a:t>Klik om de stijl te bewerken</a:t>
            </a:r>
            <a:endParaRPr lang="en-US"/>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BB9AFD1-E9AB-47BF-AF27-BD1A12EB2DF8}" type="datetimeFigureOut">
              <a:rPr lang="nl-BE" smtClean="0"/>
              <a:pPr/>
              <a:t>4/12/2020</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908F6843-A170-44E6-B034-566017716D1A}" type="slidenum">
              <a:rPr lang="nl-BE" smtClean="0"/>
              <a:pPr/>
              <a:t>‹nr.›</a:t>
            </a:fld>
            <a:endParaRPr lang="nl-BE"/>
          </a:p>
        </p:txBody>
      </p:sp>
    </p:spTree>
    <p:extLst>
      <p:ext uri="{BB962C8B-B14F-4D97-AF65-F5344CB8AC3E}">
        <p14:creationId xmlns:p14="http://schemas.microsoft.com/office/powerpoint/2010/main" val="359663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smtClean="0"/>
              <a:t>Klik om de stijl te bewerken</a:t>
            </a:r>
            <a:endParaRPr lang="en-US"/>
          </a:p>
        </p:txBody>
      </p:sp>
      <p:sp>
        <p:nvSpPr>
          <p:cNvPr id="3" name="Tijdelijke aanduiding voor tekst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9AFD1-E9AB-47BF-AF27-BD1A12EB2DF8}" type="datetimeFigureOut">
              <a:rPr lang="nl-BE" smtClean="0"/>
              <a:pPr/>
              <a:t>4/12/2020</a:t>
            </a:fld>
            <a:endParaRPr lang="nl-BE"/>
          </a:p>
        </p:txBody>
      </p:sp>
      <p:sp>
        <p:nvSpPr>
          <p:cNvPr id="5" name="Tijdelijke aanduiding voor voettekst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F6843-A170-44E6-B034-566017716D1A}" type="slidenum">
              <a:rPr lang="nl-BE" smtClean="0"/>
              <a:pPr/>
              <a:t>‹nr.›</a:t>
            </a:fld>
            <a:endParaRPr lang="nl-BE"/>
          </a:p>
        </p:txBody>
      </p:sp>
    </p:spTree>
    <p:extLst>
      <p:ext uri="{BB962C8B-B14F-4D97-AF65-F5344CB8AC3E}">
        <p14:creationId xmlns:p14="http://schemas.microsoft.com/office/powerpoint/2010/main" val="34994498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nvkf.nl/resources/media/Reglement%20Structuur%20Tuchtrecht%20NVKF_20090216-ALV20090319.pdf" TargetMode="External"/><Relationship Id="rId2" Type="http://schemas.openxmlformats.org/officeDocument/2006/relationships/hyperlink" Target="https://www.aapm.org/org/policies/details.asp?id=260&amp;type=PP&amp;current=true#Section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Rectangle 21"/>
          <p:cNvSpPr txBox="1">
            <a:spLocks noChangeArrowheads="1"/>
          </p:cNvSpPr>
          <p:nvPr/>
        </p:nvSpPr>
        <p:spPr bwMode="auto">
          <a:xfrm>
            <a:off x="0" y="2787382"/>
            <a:ext cx="12192000" cy="1439863"/>
          </a:xfrm>
          <a:prstGeom prst="rect">
            <a:avLst/>
          </a:prstGeom>
          <a:noFill/>
          <a:ln w="9525">
            <a:noFill/>
            <a:miter lim="800000"/>
            <a:headEnd/>
            <a:tailEnd/>
          </a:ln>
          <a:effectLst/>
        </p:spPr>
        <p:txBody>
          <a:bodyPr lIns="121917" tIns="60958" rIns="121917" bIns="60958" anchor="ctr"/>
          <a:lstStyle/>
          <a:p>
            <a:pPr algn="ctr">
              <a:defRPr/>
            </a:pPr>
            <a:r>
              <a:rPr lang="en-US" sz="5400" dirty="0" smtClean="0"/>
              <a:t>BHPA Professional matters workgroup </a:t>
            </a:r>
          </a:p>
          <a:p>
            <a:pPr algn="ctr">
              <a:defRPr/>
            </a:pPr>
            <a:r>
              <a:rPr lang="en-US" sz="5400" dirty="0"/>
              <a:t/>
            </a:r>
            <a:br>
              <a:rPr lang="en-US" sz="5400" dirty="0"/>
            </a:br>
            <a:r>
              <a:rPr lang="en-US" sz="5400" b="1" dirty="0" smtClean="0"/>
              <a:t>Meeting 5</a:t>
            </a:r>
          </a:p>
          <a:p>
            <a:pPr algn="ctr">
              <a:defRPr/>
            </a:pPr>
            <a:r>
              <a:rPr lang="en-US" sz="4000" b="1" dirty="0" smtClean="0"/>
              <a:t>2/12/2020</a:t>
            </a:r>
          </a:p>
        </p:txBody>
      </p:sp>
      <p:pic>
        <p:nvPicPr>
          <p:cNvPr id="9" name="Afbeelding 8" descr="logoBHPA.png"/>
          <p:cNvPicPr>
            <a:picLocks noChangeAspect="1"/>
          </p:cNvPicPr>
          <p:nvPr/>
        </p:nvPicPr>
        <p:blipFill>
          <a:blip r:embed="rId2" cstate="print"/>
          <a:stretch>
            <a:fillRect/>
          </a:stretch>
        </p:blipFill>
        <p:spPr>
          <a:xfrm>
            <a:off x="10521977" y="-9266"/>
            <a:ext cx="1641470" cy="124751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rgbClr val="FF0000"/>
                </a:solidFill>
              </a:rPr>
              <a:t>2. </a:t>
            </a:r>
            <a:r>
              <a:rPr lang="en-US" b="1" dirty="0">
                <a:solidFill>
                  <a:srgbClr val="FF0000"/>
                </a:solidFill>
              </a:rPr>
              <a:t>Condition to become board member</a:t>
            </a:r>
            <a:r>
              <a:rPr lang="en-US" dirty="0" smtClean="0">
                <a:solidFill>
                  <a:srgbClr val="FF0000"/>
                </a:solidFill>
              </a:rPr>
              <a:t> </a:t>
            </a:r>
            <a:endParaRPr lang="en-US" dirty="0">
              <a:solidFill>
                <a:srgbClr val="FF0000"/>
              </a:solidFill>
            </a:endParaRPr>
          </a:p>
        </p:txBody>
      </p:sp>
      <p:sp>
        <p:nvSpPr>
          <p:cNvPr id="3" name="Tijdelijke aanduiding voor inhoud 2"/>
          <p:cNvSpPr>
            <a:spLocks noGrp="1"/>
          </p:cNvSpPr>
          <p:nvPr>
            <p:ph idx="1"/>
          </p:nvPr>
        </p:nvSpPr>
        <p:spPr/>
        <p:txBody>
          <a:bodyPr>
            <a:normAutofit/>
          </a:bodyPr>
          <a:lstStyle/>
          <a:p>
            <a:pPr marL="0" indent="0">
              <a:buNone/>
            </a:pPr>
            <a:r>
              <a:rPr lang="en-US" b="1" dirty="0" smtClean="0">
                <a:solidFill>
                  <a:srgbClr val="FF0000"/>
                </a:solidFill>
              </a:rPr>
              <a:t>4-6 board members</a:t>
            </a:r>
          </a:p>
          <a:p>
            <a:pPr marL="0" indent="0">
              <a:buNone/>
            </a:pPr>
            <a:r>
              <a:rPr lang="en-US" b="1" dirty="0" smtClean="0">
                <a:solidFill>
                  <a:srgbClr val="FF0000"/>
                </a:solidFill>
              </a:rPr>
              <a:t>President is (r)MP(E)</a:t>
            </a:r>
          </a:p>
          <a:p>
            <a:pPr marL="0" indent="0">
              <a:buNone/>
            </a:pPr>
            <a:r>
              <a:rPr lang="en-US" b="1" dirty="0" smtClean="0">
                <a:solidFill>
                  <a:srgbClr val="FF0000"/>
                </a:solidFill>
              </a:rPr>
              <a:t>1 </a:t>
            </a:r>
            <a:r>
              <a:rPr lang="en-US" b="1" dirty="0" err="1" smtClean="0">
                <a:solidFill>
                  <a:srgbClr val="FF0000"/>
                </a:solidFill>
              </a:rPr>
              <a:t>rMPE</a:t>
            </a:r>
            <a:r>
              <a:rPr lang="en-US" b="1" dirty="0" smtClean="0">
                <a:solidFill>
                  <a:srgbClr val="FF0000"/>
                </a:solidFill>
              </a:rPr>
              <a:t> is representative to FANC (ambassador)</a:t>
            </a:r>
          </a:p>
          <a:p>
            <a:pPr marL="0" indent="0">
              <a:buNone/>
            </a:pPr>
            <a:r>
              <a:rPr lang="en-US" b="1" dirty="0" smtClean="0">
                <a:solidFill>
                  <a:srgbClr val="FF0000"/>
                </a:solidFill>
              </a:rPr>
              <a:t>Aim: Every discipline (MPE, </a:t>
            </a:r>
            <a:r>
              <a:rPr lang="en-US" b="1" dirty="0" err="1" smtClean="0">
                <a:solidFill>
                  <a:srgbClr val="FF0000"/>
                </a:solidFill>
              </a:rPr>
              <a:t>rMPE</a:t>
            </a:r>
            <a:r>
              <a:rPr lang="en-US" b="1" dirty="0" smtClean="0">
                <a:solidFill>
                  <a:srgbClr val="FF0000"/>
                </a:solidFill>
              </a:rPr>
              <a:t>, MPA) represented in the board (not mandatory)</a:t>
            </a:r>
          </a:p>
          <a:p>
            <a:pPr marL="0" indent="0">
              <a:buNone/>
            </a:pPr>
            <a:endParaRPr lang="en-US" b="1" dirty="0" smtClean="0">
              <a:solidFill>
                <a:srgbClr val="FF0000"/>
              </a:solidFill>
            </a:endParaRPr>
          </a:p>
          <a:p>
            <a:pPr marL="0" indent="0">
              <a:buNone/>
            </a:pPr>
            <a:r>
              <a:rPr lang="en-US" b="1" dirty="0" smtClean="0">
                <a:solidFill>
                  <a:srgbClr val="FF0000"/>
                </a:solidFill>
              </a:rPr>
              <a:t>Look into </a:t>
            </a:r>
            <a:r>
              <a:rPr lang="en-US" b="1" dirty="0" err="1" smtClean="0">
                <a:solidFill>
                  <a:srgbClr val="FF0000"/>
                </a:solidFill>
              </a:rPr>
              <a:t>Cultuurpact</a:t>
            </a:r>
            <a:r>
              <a:rPr lang="en-US" b="1" dirty="0" smtClean="0">
                <a:solidFill>
                  <a:srgbClr val="FF0000"/>
                </a:solidFill>
              </a:rPr>
              <a:t>? Minority can not be vote out?</a:t>
            </a:r>
          </a:p>
          <a:p>
            <a:pPr marL="0" indent="0">
              <a:buNone/>
            </a:pPr>
            <a:endParaRPr lang="en-US" b="1" dirty="0">
              <a:solidFill>
                <a:srgbClr val="FF0000"/>
              </a:solidFill>
            </a:endParaRPr>
          </a:p>
        </p:txBody>
      </p:sp>
    </p:spTree>
    <p:extLst>
      <p:ext uri="{BB962C8B-B14F-4D97-AF65-F5344CB8AC3E}">
        <p14:creationId xmlns:p14="http://schemas.microsoft.com/office/powerpoint/2010/main" val="4033203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503238"/>
            <a:ext cx="10972800" cy="1143000"/>
          </a:xfrm>
        </p:spPr>
        <p:txBody>
          <a:bodyPr>
            <a:normAutofit fontScale="90000"/>
          </a:bodyPr>
          <a:lstStyle/>
          <a:p>
            <a:r>
              <a:rPr lang="en-US" dirty="0" smtClean="0"/>
              <a:t>3.</a:t>
            </a:r>
            <a:r>
              <a:rPr lang="en-US" b="1" dirty="0"/>
              <a:t> Sanctions</a:t>
            </a:r>
            <a:r>
              <a:rPr lang="en-US" dirty="0"/>
              <a:t> when non compliant to internal code of conduct,</a:t>
            </a:r>
            <a:br>
              <a:rPr lang="en-US" dirty="0"/>
            </a:br>
            <a:r>
              <a:rPr lang="en-US" dirty="0" smtClean="0"/>
              <a:t> </a:t>
            </a:r>
            <a:endParaRPr lang="en-US" dirty="0"/>
          </a:p>
        </p:txBody>
      </p:sp>
      <p:sp>
        <p:nvSpPr>
          <p:cNvPr id="3" name="Tijdelijke aanduiding voor inhoud 2"/>
          <p:cNvSpPr>
            <a:spLocks noGrp="1"/>
          </p:cNvSpPr>
          <p:nvPr>
            <p:ph idx="1"/>
          </p:nvPr>
        </p:nvSpPr>
        <p:spPr/>
        <p:txBody>
          <a:bodyPr>
            <a:normAutofit fontScale="77500" lnSpcReduction="20000"/>
          </a:bodyPr>
          <a:lstStyle/>
          <a:p>
            <a:r>
              <a:rPr lang="en-US" dirty="0" smtClean="0"/>
              <a:t>Code of professional conduct:  need for update ?</a:t>
            </a:r>
          </a:p>
          <a:p>
            <a:endParaRPr lang="en-US" dirty="0" smtClean="0"/>
          </a:p>
          <a:p>
            <a:pPr marL="0" indent="0">
              <a:buNone/>
            </a:pPr>
            <a:r>
              <a:rPr lang="en-US" dirty="0">
                <a:hlinkClick r:id="rId2"/>
              </a:rPr>
              <a:t>https://</a:t>
            </a:r>
            <a:r>
              <a:rPr lang="en-US" dirty="0" smtClean="0">
                <a:hlinkClick r:id="rId2"/>
              </a:rPr>
              <a:t>www.aapm.org/org/policies/details.asp?id=260&amp;type=PP&amp;current=true#Section4</a:t>
            </a:r>
            <a:endParaRPr lang="en-US" dirty="0" smtClean="0"/>
          </a:p>
          <a:p>
            <a:pPr marL="0" indent="0">
              <a:buNone/>
            </a:pPr>
            <a:endParaRPr lang="en-US" dirty="0" smtClean="0"/>
          </a:p>
          <a:p>
            <a:pPr marL="0" indent="0">
              <a:buNone/>
            </a:pPr>
            <a:r>
              <a:rPr lang="en-US" dirty="0">
                <a:hlinkClick r:id="rId3"/>
              </a:rPr>
              <a:t>https://</a:t>
            </a:r>
            <a:r>
              <a:rPr lang="en-US" dirty="0" smtClean="0">
                <a:hlinkClick r:id="rId3"/>
              </a:rPr>
              <a:t>nvkf.nl/resources/media/Reglement%20Structuur%20Tuchtrecht%20NVKF_20090216-ALV20090319.pdf</a:t>
            </a:r>
            <a:endParaRPr lang="en-US" dirty="0" smtClean="0"/>
          </a:p>
          <a:p>
            <a:pPr marL="0" indent="0">
              <a:buNone/>
            </a:pPr>
            <a:endParaRPr lang="en-US" dirty="0" smtClean="0"/>
          </a:p>
          <a:p>
            <a:r>
              <a:rPr lang="en-US" dirty="0" smtClean="0"/>
              <a:t>Written warning, not </a:t>
            </a:r>
            <a:r>
              <a:rPr lang="en-US" dirty="0" err="1" smtClean="0"/>
              <a:t>eligeble</a:t>
            </a:r>
            <a:r>
              <a:rPr lang="en-US" dirty="0" smtClean="0"/>
              <a:t> for promotion as membership type or suspension of membership…</a:t>
            </a:r>
          </a:p>
          <a:p>
            <a:r>
              <a:rPr lang="en-US" dirty="0" smtClean="0"/>
              <a:t>Create Ethical committee</a:t>
            </a:r>
          </a:p>
          <a:p>
            <a:r>
              <a:rPr lang="en-US" dirty="0" smtClean="0"/>
              <a:t>Procedures…</a:t>
            </a:r>
          </a:p>
          <a:p>
            <a:endParaRPr lang="en-US" dirty="0"/>
          </a:p>
        </p:txBody>
      </p:sp>
    </p:spTree>
    <p:extLst>
      <p:ext uri="{BB962C8B-B14F-4D97-AF65-F5344CB8AC3E}">
        <p14:creationId xmlns:p14="http://schemas.microsoft.com/office/powerpoint/2010/main" val="142409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Feedback VSDC on sanctions</a:t>
            </a:r>
            <a:endParaRPr lang="en-US" dirty="0"/>
          </a:p>
        </p:txBody>
      </p:sp>
      <p:sp>
        <p:nvSpPr>
          <p:cNvPr id="3" name="Tijdelijke aanduiding voor inhoud 2"/>
          <p:cNvSpPr>
            <a:spLocks noGrp="1"/>
          </p:cNvSpPr>
          <p:nvPr>
            <p:ph idx="1"/>
          </p:nvPr>
        </p:nvSpPr>
        <p:spPr>
          <a:xfrm>
            <a:off x="609600" y="1600205"/>
            <a:ext cx="10972800" cy="4965695"/>
          </a:xfrm>
        </p:spPr>
        <p:txBody>
          <a:bodyPr>
            <a:normAutofit fontScale="70000" lnSpcReduction="20000"/>
          </a:bodyPr>
          <a:lstStyle/>
          <a:p>
            <a:pPr marL="0" indent="0"/>
            <a:endParaRPr lang="nl-BE" dirty="0" smtClean="0"/>
          </a:p>
          <a:p>
            <a:pPr marL="0" indent="0"/>
            <a:r>
              <a:rPr lang="nl-BE" dirty="0" smtClean="0"/>
              <a:t>Wij beschikken niet over uitgebreide tekstvoorbeelden. Deze maatregelen moeten niet noodzakelijk uitgebreid opgenomen worden. Vaak beperkt men zich tot het volgende: </a:t>
            </a:r>
          </a:p>
          <a:p>
            <a:pPr marL="0" indent="0">
              <a:buNone/>
            </a:pPr>
            <a:endParaRPr lang="nl-BE" dirty="0" smtClean="0"/>
          </a:p>
          <a:p>
            <a:pPr marL="0" indent="0">
              <a:buNone/>
            </a:pPr>
            <a:r>
              <a:rPr lang="nl-BE" i="1" dirty="0" smtClean="0">
                <a:solidFill>
                  <a:srgbClr val="FF0000"/>
                </a:solidFill>
              </a:rPr>
              <a:t>In geval van niet-naleving van de reglementen van de vereniging kan deze laatste de volgende sancties opleggen: een blaam, de schorsing of de uitsluiting van het effectief lid of aangesloten lid.. </a:t>
            </a:r>
            <a:r>
              <a:rPr lang="en-US" dirty="0" smtClean="0">
                <a:solidFill>
                  <a:srgbClr val="FF0000"/>
                </a:solidFill>
              </a:rPr>
              <a:t>not eligible for promotion as board member (limited in time) </a:t>
            </a:r>
          </a:p>
          <a:p>
            <a:pPr marL="0" indent="0">
              <a:buNone/>
            </a:pPr>
            <a:r>
              <a:rPr lang="en-US" i="1" dirty="0" smtClean="0">
                <a:solidFill>
                  <a:srgbClr val="FF0000"/>
                </a:solidFill>
                <a:sym typeface="Wingdings" pitchFamily="2" charset="2"/>
              </a:rPr>
              <a:t> Use this in statutes and refer to internal rules of conduct</a:t>
            </a:r>
            <a:endParaRPr lang="nl-BE" i="1" dirty="0" smtClean="0">
              <a:solidFill>
                <a:srgbClr val="FF0000"/>
              </a:solidFill>
            </a:endParaRPr>
          </a:p>
          <a:p>
            <a:pPr marL="0" indent="0">
              <a:buNone/>
            </a:pPr>
            <a:endParaRPr lang="nl-BE" b="1" i="1" dirty="0" smtClean="0"/>
          </a:p>
          <a:p>
            <a:pPr marL="0" indent="0"/>
            <a:r>
              <a:rPr lang="fr-FR" dirty="0" smtClean="0"/>
              <a:t>Nous n’avons pas d’exemples de texte complets. Ces mesures ne devraient pas nécessairement être incluses en détail. Souvent, on se limite à ce qui suit: </a:t>
            </a:r>
          </a:p>
          <a:p>
            <a:pPr marL="0" indent="0">
              <a:buNone/>
            </a:pPr>
            <a:endParaRPr lang="fr-FR" dirty="0" smtClean="0"/>
          </a:p>
          <a:p>
            <a:pPr marL="0" indent="0">
              <a:buNone/>
            </a:pPr>
            <a:r>
              <a:rPr lang="fr-FR" dirty="0" smtClean="0"/>
              <a:t>En cas de non-respect des règlements de l’association, celle-ci peut imposer les sanctions suivantes : culpabilité, suspension ou exclusion du membre ou du membre effectif. </a:t>
            </a:r>
          </a:p>
          <a:p>
            <a:pPr marL="0" indent="0">
              <a:buNone/>
            </a:pPr>
            <a:endParaRPr lang="en-US" b="1" dirty="0" smtClean="0"/>
          </a:p>
        </p:txBody>
      </p:sp>
    </p:spTree>
    <p:extLst>
      <p:ext uri="{BB962C8B-B14F-4D97-AF65-F5344CB8AC3E}">
        <p14:creationId xmlns:p14="http://schemas.microsoft.com/office/powerpoint/2010/main" val="3050016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statutes</a:t>
            </a:r>
            <a:endParaRPr lang="en-US" dirty="0"/>
          </a:p>
        </p:txBody>
      </p:sp>
      <p:sp>
        <p:nvSpPr>
          <p:cNvPr id="3" name="Tijdelijke aanduiding voor inhoud 2"/>
          <p:cNvSpPr>
            <a:spLocks noGrp="1"/>
          </p:cNvSpPr>
          <p:nvPr>
            <p:ph idx="1"/>
          </p:nvPr>
        </p:nvSpPr>
        <p:spPr>
          <a:xfrm>
            <a:off x="609600" y="1600205"/>
            <a:ext cx="10972800" cy="4825995"/>
          </a:xfrm>
        </p:spPr>
        <p:txBody>
          <a:bodyPr>
            <a:normAutofit fontScale="40000" lnSpcReduction="20000"/>
          </a:bodyPr>
          <a:lstStyle/>
          <a:p>
            <a:pPr>
              <a:buNone/>
            </a:pPr>
            <a:endParaRPr lang="en-US" dirty="0" smtClean="0"/>
          </a:p>
          <a:p>
            <a:r>
              <a:rPr lang="en-US" dirty="0" smtClean="0"/>
              <a:t>BHPA 2021 GA preparation + </a:t>
            </a:r>
            <a:r>
              <a:rPr lang="en-US" dirty="0" smtClean="0">
                <a:solidFill>
                  <a:srgbClr val="FF0000"/>
                </a:solidFill>
              </a:rPr>
              <a:t>promotion campaign ideas</a:t>
            </a:r>
          </a:p>
          <a:p>
            <a:r>
              <a:rPr lang="en-US" dirty="0" smtClean="0">
                <a:solidFill>
                  <a:srgbClr val="FF0000"/>
                </a:solidFill>
              </a:rPr>
              <a:t>New years letter</a:t>
            </a:r>
          </a:p>
          <a:p>
            <a:r>
              <a:rPr lang="en-US" dirty="0" smtClean="0">
                <a:solidFill>
                  <a:srgbClr val="FF0000"/>
                </a:solidFill>
              </a:rPr>
              <a:t>New Website information</a:t>
            </a:r>
          </a:p>
          <a:p>
            <a:r>
              <a:rPr lang="en-US" dirty="0" smtClean="0">
                <a:solidFill>
                  <a:srgbClr val="FF0000"/>
                </a:solidFill>
              </a:rPr>
              <a:t>Social media campaign</a:t>
            </a:r>
          </a:p>
          <a:p>
            <a:r>
              <a:rPr lang="en-US" dirty="0" err="1" smtClean="0">
                <a:solidFill>
                  <a:srgbClr val="FF0000"/>
                </a:solidFill>
              </a:rPr>
              <a:t>Organise</a:t>
            </a:r>
            <a:r>
              <a:rPr lang="en-US" dirty="0" smtClean="0">
                <a:solidFill>
                  <a:srgbClr val="FF0000"/>
                </a:solidFill>
              </a:rPr>
              <a:t> a meeting for all members to explain the new statutes in </a:t>
            </a:r>
            <a:r>
              <a:rPr lang="en-US" dirty="0" err="1" smtClean="0">
                <a:solidFill>
                  <a:srgbClr val="FF0000"/>
                </a:solidFill>
              </a:rPr>
              <a:t>januari</a:t>
            </a:r>
            <a:endParaRPr lang="en-US" dirty="0" smtClean="0">
              <a:solidFill>
                <a:srgbClr val="FF0000"/>
              </a:solidFill>
            </a:endParaRPr>
          </a:p>
          <a:p>
            <a:r>
              <a:rPr lang="en-US" dirty="0" smtClean="0">
                <a:solidFill>
                  <a:srgbClr val="FF0000"/>
                </a:solidFill>
              </a:rPr>
              <a:t>Give time to feedback</a:t>
            </a:r>
          </a:p>
          <a:p>
            <a:r>
              <a:rPr lang="en-US" dirty="0" smtClean="0">
                <a:solidFill>
                  <a:srgbClr val="FF0000"/>
                </a:solidFill>
              </a:rPr>
              <a:t>Have meeting in March to discuss feedback</a:t>
            </a:r>
          </a:p>
          <a:p>
            <a:r>
              <a:rPr lang="en-US" dirty="0" smtClean="0">
                <a:solidFill>
                  <a:srgbClr val="FF0000"/>
                </a:solidFill>
              </a:rPr>
              <a:t>Cumulate into the BHPA 2021 GA with voting</a:t>
            </a:r>
          </a:p>
          <a:p>
            <a:endParaRPr lang="en-US" dirty="0" smtClean="0">
              <a:solidFill>
                <a:srgbClr val="FF0000"/>
              </a:solidFill>
            </a:endParaRPr>
          </a:p>
          <a:p>
            <a:endParaRPr lang="en-US" dirty="0" smtClean="0"/>
          </a:p>
          <a:p>
            <a:pPr marL="0" indent="0">
              <a:buNone/>
            </a:pPr>
            <a:r>
              <a:rPr lang="en-US" dirty="0" smtClean="0"/>
              <a:t>How to vote: </a:t>
            </a:r>
            <a:endParaRPr lang="nl-BE" dirty="0" smtClean="0"/>
          </a:p>
          <a:p>
            <a:pPr marL="0" indent="0">
              <a:buNone/>
            </a:pPr>
            <a:endParaRPr lang="nl-BE" dirty="0" smtClean="0"/>
          </a:p>
          <a:p>
            <a:pPr marL="0" indent="0">
              <a:buNone/>
            </a:pPr>
            <a:r>
              <a:rPr lang="nl-BE" dirty="0" smtClean="0"/>
              <a:t>De stemming op een digitale AV gebeurt net zoals bij een gewone fysieke AV, indien er gestemd wordt door handopsteking of door naamafroeping. </a:t>
            </a:r>
          </a:p>
          <a:p>
            <a:pPr marL="0" indent="0">
              <a:buNone/>
            </a:pPr>
            <a:r>
              <a:rPr lang="nl-BE" dirty="0" smtClean="0"/>
              <a:t>Wordt er geheim gestemd, dan kan u gebruik maken van bepaalde toepassingen die dit mogelijk maken, zoals Google </a:t>
            </a:r>
            <a:r>
              <a:rPr lang="nl-BE" dirty="0" err="1" smtClean="0"/>
              <a:t>Forms</a:t>
            </a:r>
            <a:r>
              <a:rPr lang="nl-BE" dirty="0" smtClean="0"/>
              <a:t> of Microsoft </a:t>
            </a:r>
            <a:r>
              <a:rPr lang="nl-BE" dirty="0" err="1" smtClean="0"/>
              <a:t>Forms</a:t>
            </a:r>
            <a:r>
              <a:rPr lang="nl-BE" dirty="0" smtClean="0"/>
              <a:t>. Er wordt dan op voorhand een stemformulier digitaal opgemaakt. Tijdens de AV wordt er dan gestemd. De toepassing laat toe om anoniem te stemmen. Wel is een gedegen kennis van de toepassing hiervoor vereist, stel hier intern iemand voor aan. </a:t>
            </a:r>
            <a:r>
              <a:rPr lang="nl-BE" dirty="0" smtClean="0">
                <a:solidFill>
                  <a:srgbClr val="FF0000"/>
                </a:solidFill>
              </a:rPr>
              <a:t>4 </a:t>
            </a:r>
            <a:r>
              <a:rPr lang="nl-BE" dirty="0" err="1" smtClean="0">
                <a:solidFill>
                  <a:srgbClr val="FF0000"/>
                </a:solidFill>
              </a:rPr>
              <a:t>digits</a:t>
            </a:r>
            <a:r>
              <a:rPr lang="nl-BE" dirty="0" smtClean="0">
                <a:solidFill>
                  <a:srgbClr val="FF0000"/>
                </a:solidFill>
              </a:rPr>
              <a:t> to </a:t>
            </a:r>
            <a:r>
              <a:rPr lang="nl-BE" dirty="0" err="1" smtClean="0">
                <a:solidFill>
                  <a:srgbClr val="FF0000"/>
                </a:solidFill>
              </a:rPr>
              <a:t>verify</a:t>
            </a:r>
            <a:r>
              <a:rPr lang="nl-BE" dirty="0" smtClean="0">
                <a:solidFill>
                  <a:srgbClr val="FF0000"/>
                </a:solidFill>
              </a:rPr>
              <a:t> </a:t>
            </a:r>
            <a:r>
              <a:rPr lang="nl-BE" dirty="0" err="1" smtClean="0">
                <a:solidFill>
                  <a:srgbClr val="FF0000"/>
                </a:solidFill>
              </a:rPr>
              <a:t>voting</a:t>
            </a:r>
            <a:r>
              <a:rPr lang="nl-BE" dirty="0" smtClean="0">
                <a:solidFill>
                  <a:srgbClr val="FF0000"/>
                </a:solidFill>
              </a:rPr>
              <a:t> </a:t>
            </a:r>
          </a:p>
          <a:p>
            <a:endParaRPr lang="en-US" dirty="0" smtClean="0"/>
          </a:p>
          <a:p>
            <a:pPr>
              <a:buNone/>
            </a:pPr>
            <a:r>
              <a:rPr lang="fr-FR" dirty="0" smtClean="0"/>
              <a:t>Le vote sur un AV numérique est tout comme un AV physique normal, s’il est voté à la main ou par des </a:t>
            </a:r>
            <a:r>
              <a:rPr lang="fr-FR" dirty="0" err="1" smtClean="0"/>
              <a:t>inso</a:t>
            </a:r>
            <a:r>
              <a:rPr lang="fr-FR" dirty="0" smtClean="0"/>
              <a:t> mains. </a:t>
            </a:r>
          </a:p>
          <a:p>
            <a:pPr marL="0" indent="0">
              <a:buNone/>
            </a:pPr>
            <a:r>
              <a:rPr lang="fr-FR" dirty="0" smtClean="0"/>
              <a:t>Si vous votez en secret, vous pouvez utiliser certaines applications qui rendent cela possible, telles que les formulaires Google ou Microsoft. Un formulaire vocal sera ensuite formaté numériquement à l’avance. Pendant l’AV, le vote aura lieu. L’application permet de voter anonymement. Toutefois, une connaissance approfondie de la demande est nécessaire, nommer quelqu’un à l’interne. </a:t>
            </a:r>
          </a:p>
          <a:p>
            <a:endParaRPr lang="en-US" dirty="0"/>
          </a:p>
        </p:txBody>
      </p:sp>
    </p:spTree>
    <p:extLst>
      <p:ext uri="{BB962C8B-B14F-4D97-AF65-F5344CB8AC3E}">
        <p14:creationId xmlns:p14="http://schemas.microsoft.com/office/powerpoint/2010/main" val="1109504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300534"/>
            <a:ext cx="10972800" cy="1143000"/>
          </a:xfrm>
        </p:spPr>
        <p:txBody>
          <a:bodyPr>
            <a:normAutofit/>
          </a:bodyPr>
          <a:lstStyle/>
          <a:p>
            <a:r>
              <a:rPr lang="en-US" dirty="0" smtClean="0"/>
              <a:t>Change name BHPA? Vote before BHPA 2021?</a:t>
            </a:r>
            <a:r>
              <a:rPr lang="nl-BE" sz="2800" dirty="0" smtClean="0"/>
              <a:t> </a:t>
            </a:r>
            <a:endParaRPr lang="nl-BE" dirty="0"/>
          </a:p>
        </p:txBody>
      </p:sp>
      <p:sp>
        <p:nvSpPr>
          <p:cNvPr id="3" name="Tijdelijke aanduiding voor inhoud 2"/>
          <p:cNvSpPr>
            <a:spLocks noGrp="1"/>
          </p:cNvSpPr>
          <p:nvPr>
            <p:ph idx="1"/>
          </p:nvPr>
        </p:nvSpPr>
        <p:spPr>
          <a:xfrm>
            <a:off x="609600" y="567845"/>
            <a:ext cx="10972800" cy="4525963"/>
          </a:xfrm>
        </p:spPr>
        <p:txBody>
          <a:bodyPr numCol="3">
            <a:noAutofit/>
          </a:bodyPr>
          <a:lstStyle/>
          <a:p>
            <a:pPr lvl="1">
              <a:buNone/>
            </a:pPr>
            <a:r>
              <a:rPr lang="nl-BE" sz="2000" dirty="0" err="1" smtClean="0"/>
              <a:t>ideas</a:t>
            </a:r>
            <a:r>
              <a:rPr lang="nl-BE" sz="2000" dirty="0" smtClean="0"/>
              <a:t> of Piet Stevens</a:t>
            </a:r>
          </a:p>
          <a:p>
            <a:pPr lvl="1">
              <a:buNone/>
            </a:pPr>
            <a:endParaRPr lang="nl-BE" sz="1200" dirty="0" smtClean="0"/>
          </a:p>
          <a:p>
            <a:pPr lvl="1">
              <a:buNone/>
            </a:pPr>
            <a:r>
              <a:rPr lang="nl-BE" sz="1200" dirty="0" smtClean="0">
                <a:solidFill>
                  <a:srgbClr val="FF0000"/>
                </a:solidFill>
              </a:rPr>
              <a:t>Have a </a:t>
            </a:r>
            <a:r>
              <a:rPr lang="nl-BE" sz="1200" dirty="0" err="1" smtClean="0">
                <a:solidFill>
                  <a:srgbClr val="FF0000"/>
                </a:solidFill>
              </a:rPr>
              <a:t>voting</a:t>
            </a:r>
            <a:r>
              <a:rPr lang="nl-BE" sz="1200" dirty="0" smtClean="0">
                <a:solidFill>
                  <a:srgbClr val="FF0000"/>
                </a:solidFill>
              </a:rPr>
              <a:t> </a:t>
            </a:r>
            <a:r>
              <a:rPr lang="nl-BE" sz="1200" dirty="0" err="1" smtClean="0">
                <a:solidFill>
                  <a:srgbClr val="FF0000"/>
                </a:solidFill>
              </a:rPr>
              <a:t>by</a:t>
            </a:r>
            <a:r>
              <a:rPr lang="nl-BE" sz="1200" dirty="0" smtClean="0">
                <a:solidFill>
                  <a:srgbClr val="FF0000"/>
                </a:solidFill>
              </a:rPr>
              <a:t> </a:t>
            </a:r>
            <a:r>
              <a:rPr lang="nl-BE" sz="1200" dirty="0" err="1" smtClean="0">
                <a:solidFill>
                  <a:srgbClr val="FF0000"/>
                </a:solidFill>
              </a:rPr>
              <a:t>members</a:t>
            </a:r>
            <a:endParaRPr lang="nl-BE" sz="1200" dirty="0" smtClean="0">
              <a:solidFill>
                <a:srgbClr val="FF0000"/>
              </a:solidFill>
            </a:endParaRPr>
          </a:p>
          <a:p>
            <a:pPr lvl="1">
              <a:buNone/>
            </a:pPr>
            <a:r>
              <a:rPr lang="nl-BE" sz="1200" dirty="0" err="1" smtClean="0">
                <a:solidFill>
                  <a:srgbClr val="FF0000"/>
                </a:solidFill>
              </a:rPr>
              <a:t>Verify</a:t>
            </a:r>
            <a:r>
              <a:rPr lang="nl-BE" sz="1200" dirty="0" smtClean="0">
                <a:solidFill>
                  <a:srgbClr val="FF0000"/>
                </a:solidFill>
              </a:rPr>
              <a:t> </a:t>
            </a:r>
            <a:r>
              <a:rPr lang="nl-BE" sz="1200" dirty="0" err="1" smtClean="0">
                <a:solidFill>
                  <a:srgbClr val="FF0000"/>
                </a:solidFill>
              </a:rPr>
              <a:t>against</a:t>
            </a:r>
            <a:r>
              <a:rPr lang="nl-BE" sz="1200" dirty="0" smtClean="0">
                <a:solidFill>
                  <a:srgbClr val="FF0000"/>
                </a:solidFill>
              </a:rPr>
              <a:t> </a:t>
            </a:r>
            <a:r>
              <a:rPr lang="nl-BE" sz="1200" dirty="0" err="1" smtClean="0">
                <a:solidFill>
                  <a:srgbClr val="FF0000"/>
                </a:solidFill>
              </a:rPr>
              <a:t>already</a:t>
            </a:r>
            <a:r>
              <a:rPr lang="nl-BE" sz="1200" dirty="0" smtClean="0">
                <a:solidFill>
                  <a:srgbClr val="FF0000"/>
                </a:solidFill>
              </a:rPr>
              <a:t> </a:t>
            </a:r>
            <a:r>
              <a:rPr lang="nl-BE" sz="1200" dirty="0" err="1" smtClean="0">
                <a:solidFill>
                  <a:srgbClr val="FF0000"/>
                </a:solidFill>
              </a:rPr>
              <a:t>existing</a:t>
            </a:r>
            <a:r>
              <a:rPr lang="nl-BE" sz="1200" dirty="0" smtClean="0">
                <a:solidFill>
                  <a:srgbClr val="FF0000"/>
                </a:solidFill>
              </a:rPr>
              <a:t> </a:t>
            </a:r>
            <a:r>
              <a:rPr lang="nl-BE" sz="1200" dirty="0" err="1" smtClean="0">
                <a:solidFill>
                  <a:srgbClr val="FF0000"/>
                </a:solidFill>
              </a:rPr>
              <a:t>names</a:t>
            </a:r>
            <a:endParaRPr lang="nl-BE" sz="1200" dirty="0" smtClean="0">
              <a:solidFill>
                <a:srgbClr val="FF0000"/>
              </a:solidFill>
            </a:endParaRPr>
          </a:p>
          <a:p>
            <a:pPr lvl="1"/>
            <a:endParaRPr lang="nl-BE" sz="1600" dirty="0" smtClean="0"/>
          </a:p>
          <a:p>
            <a:pPr lvl="1"/>
            <a:endParaRPr lang="nl-BE" sz="1200" dirty="0" smtClean="0"/>
          </a:p>
          <a:p>
            <a:pPr lvl="1"/>
            <a:endParaRPr lang="nl-BE" sz="1200" dirty="0" smtClean="0"/>
          </a:p>
          <a:p>
            <a:pPr lvl="1"/>
            <a:endParaRPr lang="nl-BE" sz="1200" dirty="0" smtClean="0"/>
          </a:p>
          <a:p>
            <a:pPr lvl="1"/>
            <a:endParaRPr lang="nl-BE" sz="1600" dirty="0" smtClean="0"/>
          </a:p>
          <a:p>
            <a:r>
              <a:rPr lang="nl-BE" sz="1200" dirty="0" smtClean="0"/>
              <a:t>MPA</a:t>
            </a:r>
          </a:p>
          <a:p>
            <a:r>
              <a:rPr lang="nl-BE" sz="1600" b="1" dirty="0" err="1" smtClean="0"/>
              <a:t>medical</a:t>
            </a:r>
            <a:r>
              <a:rPr lang="nl-BE" sz="1600" b="1" dirty="0" smtClean="0"/>
              <a:t> </a:t>
            </a:r>
            <a:r>
              <a:rPr lang="nl-BE" sz="1600" b="1" dirty="0" err="1" smtClean="0"/>
              <a:t>physics</a:t>
            </a:r>
            <a:r>
              <a:rPr lang="nl-BE" sz="1600" b="1" dirty="0" smtClean="0"/>
              <a:t> </a:t>
            </a:r>
            <a:r>
              <a:rPr lang="nl-BE" sz="1600" b="1" dirty="0" err="1" smtClean="0"/>
              <a:t>association</a:t>
            </a:r>
            <a:endParaRPr lang="nl-BE" sz="1600" b="1" dirty="0" smtClean="0"/>
          </a:p>
          <a:p>
            <a:r>
              <a:rPr lang="nl-BE" sz="1200" dirty="0" smtClean="0"/>
              <a:t>MEPA</a:t>
            </a:r>
          </a:p>
          <a:p>
            <a:r>
              <a:rPr lang="nl-BE" sz="1200" dirty="0" smtClean="0"/>
              <a:t>BMPA</a:t>
            </a:r>
          </a:p>
          <a:p>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r>
              <a:rPr lang="nl-BE" sz="1600" b="1" dirty="0" smtClean="0"/>
              <a:t> </a:t>
            </a:r>
            <a:r>
              <a:rPr lang="nl-BE" sz="1600" b="1" dirty="0" err="1" smtClean="0"/>
              <a:t>association</a:t>
            </a:r>
            <a:endParaRPr lang="nl-BE" sz="1600" b="1" dirty="0" smtClean="0"/>
          </a:p>
          <a:p>
            <a:r>
              <a:rPr lang="nl-BE" sz="1200" dirty="0" smtClean="0"/>
              <a:t>BEMEPA</a:t>
            </a:r>
          </a:p>
          <a:p>
            <a:r>
              <a:rPr lang="nl-BE" sz="1200" dirty="0" smtClean="0"/>
              <a:t>MBPA</a:t>
            </a:r>
          </a:p>
          <a:p>
            <a:r>
              <a:rPr lang="nl-BE" sz="1200" b="1" dirty="0" err="1" smtClean="0"/>
              <a:t>medical</a:t>
            </a:r>
            <a:r>
              <a:rPr lang="nl-BE" sz="1200" b="1" dirty="0" smtClean="0"/>
              <a:t> </a:t>
            </a:r>
            <a:r>
              <a:rPr lang="nl-BE" sz="1200" b="1" dirty="0" err="1" smtClean="0"/>
              <a:t>belgian</a:t>
            </a:r>
            <a:r>
              <a:rPr lang="nl-BE" sz="1200" b="1" dirty="0" smtClean="0"/>
              <a:t> </a:t>
            </a:r>
            <a:r>
              <a:rPr lang="nl-BE" sz="1200" b="1" dirty="0" err="1" smtClean="0"/>
              <a:t>physics</a:t>
            </a:r>
            <a:r>
              <a:rPr lang="nl-BE" sz="1200" b="1" dirty="0" smtClean="0"/>
              <a:t> </a:t>
            </a:r>
            <a:r>
              <a:rPr lang="nl-BE" sz="1200" b="1" dirty="0" err="1" smtClean="0"/>
              <a:t>association</a:t>
            </a:r>
            <a:endParaRPr lang="nl-BE" sz="1200" b="1" dirty="0" smtClean="0"/>
          </a:p>
          <a:p>
            <a:r>
              <a:rPr lang="nl-BE" sz="1200" dirty="0" smtClean="0"/>
              <a:t>BMPA</a:t>
            </a:r>
          </a:p>
          <a:p>
            <a:r>
              <a:rPr lang="nl-BE" sz="1200" dirty="0" smtClean="0"/>
              <a:t>BAMP</a:t>
            </a:r>
          </a:p>
          <a:p>
            <a:r>
              <a:rPr lang="nl-BE" sz="1600" b="1" dirty="0" err="1" smtClean="0"/>
              <a:t>belgian</a:t>
            </a:r>
            <a:r>
              <a:rPr lang="nl-BE" sz="1600" b="1" dirty="0" smtClean="0"/>
              <a:t> </a:t>
            </a:r>
            <a:r>
              <a:rPr lang="nl-BE" sz="1600" b="1" dirty="0" err="1" smtClean="0"/>
              <a:t>association</a:t>
            </a:r>
            <a:r>
              <a:rPr lang="nl-BE" sz="1600" b="1" dirty="0" smtClean="0"/>
              <a:t> of </a:t>
            </a:r>
            <a:r>
              <a:rPr lang="nl-BE" sz="1600" b="1" dirty="0" err="1" smtClean="0"/>
              <a:t>medical</a:t>
            </a:r>
            <a:r>
              <a:rPr lang="nl-BE" sz="1600" b="1" dirty="0" smtClean="0"/>
              <a:t> </a:t>
            </a:r>
            <a:r>
              <a:rPr lang="nl-BE" sz="1600" b="1" dirty="0" err="1" smtClean="0"/>
              <a:t>physics</a:t>
            </a:r>
            <a:endParaRPr lang="nl-BE" sz="1600" b="1" dirty="0" smtClean="0"/>
          </a:p>
          <a:p>
            <a:r>
              <a:rPr lang="nl-BE" sz="1200" dirty="0" smtClean="0"/>
              <a:t>BEASME</a:t>
            </a:r>
          </a:p>
          <a:p>
            <a:r>
              <a:rPr lang="nl-BE" sz="1200" dirty="0" smtClean="0"/>
              <a:t>BEASMES</a:t>
            </a:r>
          </a:p>
          <a:p>
            <a:r>
              <a:rPr lang="nl-BE" sz="1200" dirty="0" smtClean="0"/>
              <a:t>BEAMS</a:t>
            </a:r>
          </a:p>
          <a:p>
            <a:r>
              <a:rPr lang="nl-BE" sz="1200" dirty="0" smtClean="0"/>
              <a:t>BEAMP</a:t>
            </a:r>
          </a:p>
          <a:p>
            <a:r>
              <a:rPr lang="nl-BE" sz="1200" dirty="0" smtClean="0"/>
              <a:t>ABMP</a:t>
            </a:r>
          </a:p>
          <a:p>
            <a:r>
              <a:rPr lang="nl-BE" sz="1600" b="1" dirty="0" err="1" smtClean="0"/>
              <a:t>association</a:t>
            </a:r>
            <a:r>
              <a:rPr lang="nl-BE" sz="1600" b="1" dirty="0" smtClean="0"/>
              <a:t> of </a:t>
            </a:r>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endParaRPr lang="nl-BE" sz="1600" b="1" dirty="0" smtClean="0"/>
          </a:p>
          <a:p>
            <a:r>
              <a:rPr lang="nl-BE" sz="1200" dirty="0" smtClean="0"/>
              <a:t>ASBEME</a:t>
            </a:r>
          </a:p>
          <a:p>
            <a:r>
              <a:rPr lang="nl-BE" sz="1200" dirty="0" smtClean="0"/>
              <a:t>ASBEMES</a:t>
            </a:r>
          </a:p>
          <a:p>
            <a:r>
              <a:rPr lang="nl-BE" sz="1200" dirty="0" smtClean="0"/>
              <a:t>ASBEMICS</a:t>
            </a:r>
          </a:p>
          <a:p>
            <a:r>
              <a:rPr lang="nl-BE" sz="1200" dirty="0" smtClean="0"/>
              <a:t>SBMP</a:t>
            </a:r>
          </a:p>
          <a:p>
            <a:r>
              <a:rPr lang="nl-BE" sz="1600" b="1" dirty="0" smtClean="0"/>
              <a:t>society of </a:t>
            </a:r>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endParaRPr lang="nl-BE" sz="1600" b="1" dirty="0" smtClean="0"/>
          </a:p>
          <a:p>
            <a:r>
              <a:rPr lang="nl-BE" sz="1200" dirty="0" smtClean="0"/>
              <a:t>SOBEMECS</a:t>
            </a:r>
          </a:p>
          <a:p>
            <a:r>
              <a:rPr lang="nl-BE" sz="1200" dirty="0" smtClean="0"/>
              <a:t>SOBEMICS</a:t>
            </a:r>
          </a:p>
          <a:p>
            <a:r>
              <a:rPr lang="nl-BE" sz="1200" dirty="0" smtClean="0"/>
              <a:t>SOBEMES</a:t>
            </a:r>
          </a:p>
          <a:p>
            <a:r>
              <a:rPr lang="nl-BE" sz="1200" dirty="0" smtClean="0"/>
              <a:t>BESOMEP</a:t>
            </a:r>
          </a:p>
          <a:p>
            <a:r>
              <a:rPr lang="nl-BE" sz="1600" b="1" dirty="0" err="1" smtClean="0"/>
              <a:t>belgian</a:t>
            </a:r>
            <a:r>
              <a:rPr lang="nl-BE" sz="1600" b="1" dirty="0" smtClean="0"/>
              <a:t> society </a:t>
            </a:r>
            <a:r>
              <a:rPr lang="nl-BE" sz="1600" b="1" dirty="0" err="1" smtClean="0"/>
              <a:t>for</a:t>
            </a:r>
            <a:r>
              <a:rPr lang="nl-BE" sz="1600" b="1" dirty="0" smtClean="0"/>
              <a:t> </a:t>
            </a:r>
            <a:r>
              <a:rPr lang="nl-BE" sz="1600" b="1" dirty="0" err="1" smtClean="0"/>
              <a:t>medical</a:t>
            </a:r>
            <a:r>
              <a:rPr lang="nl-BE" sz="1600" b="1" dirty="0" smtClean="0"/>
              <a:t> </a:t>
            </a:r>
            <a:r>
              <a:rPr lang="nl-BE" sz="1600" b="1" dirty="0" err="1" smtClean="0"/>
              <a:t>physics</a:t>
            </a:r>
            <a:endParaRPr lang="nl-BE" sz="1200" b="1" dirty="0" smtClean="0"/>
          </a:p>
          <a:p>
            <a:r>
              <a:rPr lang="nl-BE" sz="1200" dirty="0" smtClean="0"/>
              <a:t>BESMEP</a:t>
            </a:r>
          </a:p>
          <a:p>
            <a:r>
              <a:rPr lang="nl-BE" sz="1200" b="1" dirty="0" smtClean="0"/>
              <a:t>BESTMEP</a:t>
            </a:r>
            <a:endParaRPr lang="nl-BE" sz="1200" dirty="0" smtClean="0"/>
          </a:p>
          <a:p>
            <a:r>
              <a:rPr lang="nl-BE" sz="1200" dirty="0" smtClean="0"/>
              <a:t>BESTMES</a:t>
            </a:r>
          </a:p>
          <a:p>
            <a:r>
              <a:rPr lang="nl-BE" sz="1200" dirty="0" smtClean="0"/>
              <a:t>BESTMICS</a:t>
            </a:r>
          </a:p>
          <a:p>
            <a:r>
              <a:rPr lang="nl-BE" sz="1200" dirty="0" smtClean="0"/>
              <a:t>BESTME</a:t>
            </a:r>
          </a:p>
          <a:p>
            <a:r>
              <a:rPr lang="nl-BE" sz="1200" dirty="0" smtClean="0"/>
              <a:t>BSMP</a:t>
            </a:r>
          </a:p>
          <a:p>
            <a:r>
              <a:rPr lang="nl-BE" sz="1200" dirty="0" smtClean="0"/>
              <a:t>BMPS</a:t>
            </a:r>
          </a:p>
          <a:p>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r>
              <a:rPr lang="nl-BE" sz="1600" b="1" dirty="0" smtClean="0"/>
              <a:t> society</a:t>
            </a:r>
          </a:p>
          <a:p>
            <a:r>
              <a:rPr lang="nl-BE" sz="1200" dirty="0" smtClean="0"/>
              <a:t>BEMEPS</a:t>
            </a:r>
          </a:p>
          <a:p>
            <a:r>
              <a:rPr lang="nl-BE" sz="1200" dirty="0" smtClean="0"/>
              <a:t>BEMEPY</a:t>
            </a:r>
          </a:p>
          <a:p>
            <a:r>
              <a:rPr lang="nl-BE" sz="1200" dirty="0" smtClean="0"/>
              <a:t>BMPO</a:t>
            </a:r>
          </a:p>
          <a:p>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r>
              <a:rPr lang="nl-BE" sz="1600" b="1" dirty="0" smtClean="0"/>
              <a:t> </a:t>
            </a:r>
            <a:r>
              <a:rPr lang="nl-BE" sz="1600" b="1" dirty="0" err="1" smtClean="0"/>
              <a:t>organisation</a:t>
            </a:r>
            <a:endParaRPr lang="nl-BE" sz="1600" b="1" dirty="0" smtClean="0"/>
          </a:p>
          <a:p>
            <a:r>
              <a:rPr lang="nl-BE" sz="1200" dirty="0" smtClean="0"/>
              <a:t>BEMEPO</a:t>
            </a:r>
          </a:p>
          <a:p>
            <a:r>
              <a:rPr lang="nl-BE" sz="1200" dirty="0" smtClean="0"/>
              <a:t>OBMP</a:t>
            </a:r>
          </a:p>
          <a:p>
            <a:r>
              <a:rPr lang="nl-BE" sz="1600" b="1" dirty="0" err="1" smtClean="0"/>
              <a:t>organisation</a:t>
            </a:r>
            <a:r>
              <a:rPr lang="nl-BE" sz="1600" b="1" dirty="0" smtClean="0"/>
              <a:t> of </a:t>
            </a:r>
            <a:r>
              <a:rPr lang="nl-BE" sz="1600" b="1" dirty="0" err="1" smtClean="0"/>
              <a:t>belgian</a:t>
            </a:r>
            <a:r>
              <a:rPr lang="nl-BE" sz="1600" b="1" dirty="0" smtClean="0"/>
              <a:t> </a:t>
            </a:r>
            <a:r>
              <a:rPr lang="nl-BE" sz="1600" b="1" dirty="0" err="1" smtClean="0"/>
              <a:t>medical</a:t>
            </a:r>
            <a:r>
              <a:rPr lang="nl-BE" sz="1600" b="1" dirty="0" smtClean="0"/>
              <a:t> </a:t>
            </a:r>
            <a:r>
              <a:rPr lang="nl-BE" sz="1600" b="1" dirty="0" err="1" smtClean="0"/>
              <a:t>physics</a:t>
            </a:r>
            <a:endParaRPr lang="nl-BE" sz="1600" b="1" dirty="0" smtClean="0"/>
          </a:p>
          <a:p>
            <a:r>
              <a:rPr lang="nl-BE" sz="1200" dirty="0" smtClean="0"/>
              <a:t>OBEMEP</a:t>
            </a:r>
          </a:p>
          <a:p>
            <a:r>
              <a:rPr lang="nl-BE" sz="1200" dirty="0" smtClean="0"/>
              <a:t>OBEMES</a:t>
            </a:r>
          </a:p>
          <a:p>
            <a:r>
              <a:rPr lang="nl-BE" sz="1200" dirty="0" smtClean="0"/>
              <a:t>BAPM</a:t>
            </a:r>
          </a:p>
          <a:p>
            <a:r>
              <a:rPr lang="nl-BE" sz="1600" b="1" dirty="0" err="1" smtClean="0"/>
              <a:t>belgian</a:t>
            </a:r>
            <a:r>
              <a:rPr lang="nl-BE" sz="1600" b="1" dirty="0" smtClean="0"/>
              <a:t> </a:t>
            </a:r>
            <a:r>
              <a:rPr lang="nl-BE" sz="1600" b="1" dirty="0" err="1" smtClean="0"/>
              <a:t>associaton</a:t>
            </a:r>
            <a:r>
              <a:rPr lang="nl-BE" sz="1600" b="1" dirty="0" smtClean="0"/>
              <a:t> of </a:t>
            </a:r>
            <a:r>
              <a:rPr lang="nl-BE" sz="1600" b="1" dirty="0" err="1" smtClean="0"/>
              <a:t>physicists</a:t>
            </a:r>
            <a:r>
              <a:rPr lang="nl-BE" sz="1600" b="1" dirty="0" smtClean="0"/>
              <a:t> in </a:t>
            </a:r>
            <a:r>
              <a:rPr lang="nl-BE" sz="1600" b="1" dirty="0" err="1" smtClean="0"/>
              <a:t>medicine</a:t>
            </a:r>
            <a:endParaRPr lang="nl-BE" sz="1600" b="1" dirty="0" smtClean="0"/>
          </a:p>
          <a:p>
            <a:r>
              <a:rPr lang="nl-BE" sz="1200" dirty="0" smtClean="0"/>
              <a:t>BOPM</a:t>
            </a:r>
          </a:p>
          <a:p>
            <a:r>
              <a:rPr lang="nl-BE" sz="1600" b="1" dirty="0" err="1" smtClean="0"/>
              <a:t>belgian</a:t>
            </a:r>
            <a:r>
              <a:rPr lang="nl-BE" sz="1600" b="1" dirty="0" smtClean="0"/>
              <a:t> </a:t>
            </a:r>
            <a:r>
              <a:rPr lang="nl-BE" sz="1600" b="1" dirty="0" err="1" smtClean="0"/>
              <a:t>organisation</a:t>
            </a:r>
            <a:r>
              <a:rPr lang="nl-BE" sz="1600" b="1" dirty="0" smtClean="0"/>
              <a:t> of </a:t>
            </a:r>
            <a:r>
              <a:rPr lang="nl-BE" sz="1600" b="1" dirty="0" err="1" smtClean="0"/>
              <a:t>physicists</a:t>
            </a:r>
            <a:r>
              <a:rPr lang="nl-BE" sz="1600" b="1" dirty="0" smtClean="0"/>
              <a:t> in </a:t>
            </a:r>
            <a:r>
              <a:rPr lang="nl-BE" sz="1600" b="1" dirty="0" err="1" smtClean="0"/>
              <a:t>medicine</a:t>
            </a:r>
            <a:endParaRPr lang="nl-BE" sz="1600" b="1" dirty="0" smtClean="0"/>
          </a:p>
          <a:p>
            <a:r>
              <a:rPr lang="nl-BE" sz="1200" dirty="0" smtClean="0"/>
              <a:t>BEOPM</a:t>
            </a:r>
          </a:p>
          <a:p>
            <a:r>
              <a:rPr lang="nl-BE" sz="1200" dirty="0" smtClean="0"/>
              <a:t>BEOPME</a:t>
            </a:r>
          </a:p>
          <a:p>
            <a:r>
              <a:rPr lang="nl-BE" sz="1200" dirty="0" smtClean="0"/>
              <a:t>BOPME</a:t>
            </a:r>
          </a:p>
          <a:p>
            <a:r>
              <a:rPr lang="nl-BE" sz="1200" dirty="0" smtClean="0"/>
              <a:t>BSPM</a:t>
            </a:r>
          </a:p>
          <a:p>
            <a:r>
              <a:rPr lang="nl-BE" sz="1600" b="1" dirty="0" err="1" smtClean="0"/>
              <a:t>belgian</a:t>
            </a:r>
            <a:r>
              <a:rPr lang="nl-BE" sz="1600" b="1" dirty="0" smtClean="0"/>
              <a:t> society of </a:t>
            </a:r>
            <a:r>
              <a:rPr lang="nl-BE" sz="1600" b="1" dirty="0" err="1" smtClean="0"/>
              <a:t>physicists</a:t>
            </a:r>
            <a:r>
              <a:rPr lang="nl-BE" sz="1600" b="1" dirty="0" smtClean="0"/>
              <a:t> in </a:t>
            </a:r>
            <a:r>
              <a:rPr lang="nl-BE" sz="1600" b="1" dirty="0" err="1" smtClean="0"/>
              <a:t>medicine</a:t>
            </a:r>
            <a:endParaRPr lang="nl-BE" sz="1600" b="1" dirty="0" smtClean="0"/>
          </a:p>
          <a:p>
            <a:r>
              <a:rPr lang="nl-BE" sz="1200" dirty="0" smtClean="0"/>
              <a:t>BESOPM</a:t>
            </a:r>
          </a:p>
          <a:p>
            <a:r>
              <a:rPr lang="nl-BE" sz="1200" dirty="0" smtClean="0"/>
              <a:t>BESTPM</a:t>
            </a:r>
          </a:p>
          <a:p>
            <a:r>
              <a:rPr lang="nl-BE" sz="1200" dirty="0" smtClean="0"/>
              <a:t>BESTPME</a:t>
            </a:r>
          </a:p>
          <a:p>
            <a:r>
              <a:rPr lang="nl-BE" sz="1200" dirty="0" smtClean="0"/>
              <a:t>BESTMPE</a:t>
            </a:r>
          </a:p>
          <a:p>
            <a:r>
              <a:rPr lang="nl-BE" sz="1200" dirty="0" smtClean="0"/>
              <a:t>SBPM</a:t>
            </a:r>
          </a:p>
          <a:p>
            <a:r>
              <a:rPr lang="nl-BE" sz="1600" b="1" dirty="0" smtClean="0"/>
              <a:t>society of </a:t>
            </a:r>
            <a:r>
              <a:rPr lang="nl-BE" sz="1600" b="1" dirty="0" err="1" smtClean="0"/>
              <a:t>belgian</a:t>
            </a:r>
            <a:r>
              <a:rPr lang="nl-BE" sz="1600" b="1" dirty="0" smtClean="0"/>
              <a:t> </a:t>
            </a:r>
            <a:r>
              <a:rPr lang="nl-BE" sz="1600" b="1" dirty="0" err="1" smtClean="0"/>
              <a:t>physicists</a:t>
            </a:r>
            <a:r>
              <a:rPr lang="nl-BE" sz="1600" b="1" dirty="0" smtClean="0"/>
              <a:t> in </a:t>
            </a:r>
            <a:r>
              <a:rPr lang="nl-BE" sz="1600" b="1" dirty="0" err="1" smtClean="0"/>
              <a:t>medicine</a:t>
            </a:r>
            <a:endParaRPr lang="nl-BE" sz="1600" b="1" dirty="0" smtClean="0"/>
          </a:p>
          <a:p>
            <a:r>
              <a:rPr lang="nl-BE" sz="1200" dirty="0" smtClean="0"/>
              <a:t>SOBEPME</a:t>
            </a:r>
          </a:p>
          <a:p>
            <a:endParaRPr lang="en-US" sz="1000" dirty="0" smtClean="0"/>
          </a:p>
          <a:p>
            <a:endParaRPr lang="nl-BE" sz="4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statutes</a:t>
            </a:r>
            <a:endParaRPr lang="en-US" dirty="0"/>
          </a:p>
        </p:txBody>
      </p:sp>
      <p:sp>
        <p:nvSpPr>
          <p:cNvPr id="3" name="Tijdelijke aanduiding voor inhoud 2"/>
          <p:cNvSpPr>
            <a:spLocks noGrp="1"/>
          </p:cNvSpPr>
          <p:nvPr>
            <p:ph idx="1"/>
          </p:nvPr>
        </p:nvSpPr>
        <p:spPr>
          <a:xfrm>
            <a:off x="609600" y="1600205"/>
            <a:ext cx="10972800" cy="4825995"/>
          </a:xfrm>
        </p:spPr>
        <p:txBody>
          <a:bodyPr>
            <a:normAutofit fontScale="92500" lnSpcReduction="20000"/>
          </a:bodyPr>
          <a:lstStyle/>
          <a:p>
            <a:pPr>
              <a:buNone/>
            </a:pPr>
            <a:endParaRPr lang="en-US" dirty="0" smtClean="0"/>
          </a:p>
          <a:p>
            <a:pPr>
              <a:buNone/>
            </a:pPr>
            <a:r>
              <a:rPr lang="en-US" dirty="0" smtClean="0"/>
              <a:t>How do we change the statutes:</a:t>
            </a:r>
          </a:p>
          <a:p>
            <a:endParaRPr lang="en-US" dirty="0" smtClean="0"/>
          </a:p>
          <a:p>
            <a:pPr lvl="1"/>
            <a:r>
              <a:rPr lang="en-US" dirty="0" smtClean="0"/>
              <a:t>General assembly with 2/3e of the members present or represented. </a:t>
            </a:r>
          </a:p>
          <a:p>
            <a:pPr lvl="1"/>
            <a:r>
              <a:rPr lang="en-US" dirty="0" smtClean="0"/>
              <a:t>In case the number of 2/3 is not achieved: second  assembly where the amount of people present is not restrictive and at least 15 day after the first assembly</a:t>
            </a:r>
          </a:p>
          <a:p>
            <a:pPr lvl="1"/>
            <a:endParaRPr lang="en-US" dirty="0" smtClean="0"/>
          </a:p>
          <a:p>
            <a:pPr lvl="1"/>
            <a:r>
              <a:rPr lang="en-US" dirty="0" smtClean="0"/>
              <a:t>A majority of 2/3e of the present members or members represented is necessary to change statutes </a:t>
            </a:r>
          </a:p>
          <a:p>
            <a:pPr lvl="1"/>
            <a:r>
              <a:rPr lang="en-US" dirty="0" smtClean="0"/>
              <a:t>Change of purpose of </a:t>
            </a:r>
            <a:r>
              <a:rPr lang="en-US" dirty="0" err="1" smtClean="0"/>
              <a:t>vzw</a:t>
            </a:r>
            <a:r>
              <a:rPr lang="en-US" dirty="0" smtClean="0"/>
              <a:t>/</a:t>
            </a:r>
            <a:r>
              <a:rPr lang="en-US" dirty="0" err="1" smtClean="0"/>
              <a:t>asbl</a:t>
            </a:r>
            <a:r>
              <a:rPr lang="en-US" dirty="0" smtClean="0"/>
              <a:t>/NPO : 4/5e of the votes </a:t>
            </a:r>
            <a:r>
              <a:rPr lang="en-US" b="1" dirty="0" smtClean="0"/>
              <a:t>= necessary for Professional unio</a:t>
            </a:r>
            <a:r>
              <a:rPr lang="en-US" b="1" dirty="0"/>
              <a:t>n</a:t>
            </a:r>
            <a:endParaRPr lang="en-US" b="1" dirty="0" smtClean="0"/>
          </a:p>
          <a:p>
            <a:endParaRPr lang="en-US" dirty="0"/>
          </a:p>
        </p:txBody>
      </p:sp>
    </p:spTree>
    <p:extLst>
      <p:ext uri="{BB962C8B-B14F-4D97-AF65-F5344CB8AC3E}">
        <p14:creationId xmlns:p14="http://schemas.microsoft.com/office/powerpoint/2010/main" val="1109504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Create Professional Union</a:t>
            </a:r>
            <a:endParaRPr lang="en-US" dirty="0"/>
          </a:p>
        </p:txBody>
      </p:sp>
      <p:sp>
        <p:nvSpPr>
          <p:cNvPr id="3" name="Tijdelijke aanduiding voor inhoud 2"/>
          <p:cNvSpPr>
            <a:spLocks noGrp="1"/>
          </p:cNvSpPr>
          <p:nvPr>
            <p:ph idx="1"/>
          </p:nvPr>
        </p:nvSpPr>
        <p:spPr/>
        <p:txBody>
          <a:bodyPr/>
          <a:lstStyle/>
          <a:p>
            <a:r>
              <a:rPr lang="en-US" dirty="0" smtClean="0"/>
              <a:t>new legislation since 2019</a:t>
            </a:r>
          </a:p>
          <a:p>
            <a:r>
              <a:rPr lang="en-US" dirty="0" smtClean="0"/>
              <a:t>PU (</a:t>
            </a:r>
            <a:r>
              <a:rPr lang="en-US" dirty="0" err="1" smtClean="0"/>
              <a:t>beroepsvereniging</a:t>
            </a:r>
            <a:r>
              <a:rPr lang="en-US" dirty="0" smtClean="0"/>
              <a:t>/ </a:t>
            </a:r>
            <a:r>
              <a:rPr lang="en-US" dirty="0"/>
              <a:t>Unions </a:t>
            </a:r>
            <a:r>
              <a:rPr lang="en-US" dirty="0" err="1" smtClean="0"/>
              <a:t>professionnelles</a:t>
            </a:r>
            <a:r>
              <a:rPr lang="en-US" dirty="0" smtClean="0"/>
              <a:t>) disappears</a:t>
            </a:r>
          </a:p>
          <a:p>
            <a:r>
              <a:rPr lang="en-US" dirty="0" smtClean="0"/>
              <a:t>Now NPO/VZW/ASBL needs to apply for a </a:t>
            </a:r>
          </a:p>
          <a:p>
            <a:pPr lvl="1"/>
            <a:r>
              <a:rPr lang="en-US" dirty="0" smtClean="0"/>
              <a:t>“NPO </a:t>
            </a:r>
            <a:r>
              <a:rPr lang="en-US" dirty="0" err="1" smtClean="0"/>
              <a:t>recognised</a:t>
            </a:r>
            <a:r>
              <a:rPr lang="en-US" dirty="0" smtClean="0"/>
              <a:t> as PU” </a:t>
            </a:r>
          </a:p>
          <a:p>
            <a:pPr lvl="1"/>
            <a:r>
              <a:rPr lang="en-US" dirty="0" smtClean="0"/>
              <a:t>“</a:t>
            </a:r>
            <a:r>
              <a:rPr lang="en-US" dirty="0" err="1" smtClean="0"/>
              <a:t>Vzw</a:t>
            </a:r>
            <a:r>
              <a:rPr lang="en-US" dirty="0" smtClean="0"/>
              <a:t> </a:t>
            </a:r>
            <a:r>
              <a:rPr lang="en-US" dirty="0" err="1" smtClean="0"/>
              <a:t>erkend</a:t>
            </a:r>
            <a:r>
              <a:rPr lang="en-US" dirty="0" smtClean="0"/>
              <a:t> </a:t>
            </a:r>
            <a:r>
              <a:rPr lang="en-US" dirty="0" err="1" smtClean="0"/>
              <a:t>als</a:t>
            </a:r>
            <a:r>
              <a:rPr lang="en-US" dirty="0" smtClean="0"/>
              <a:t> </a:t>
            </a:r>
            <a:r>
              <a:rPr lang="en-US" dirty="0" err="1" smtClean="0"/>
              <a:t>beroepsvereniging</a:t>
            </a:r>
            <a:r>
              <a:rPr lang="en-US" dirty="0" smtClean="0"/>
              <a:t>”</a:t>
            </a:r>
          </a:p>
          <a:p>
            <a:pPr lvl="1"/>
            <a:r>
              <a:rPr lang="fr-FR" dirty="0" smtClean="0"/>
              <a:t>« </a:t>
            </a:r>
            <a:r>
              <a:rPr lang="fr-FR" dirty="0" err="1" smtClean="0"/>
              <a:t>asbl</a:t>
            </a:r>
            <a:r>
              <a:rPr lang="fr-FR" dirty="0" smtClean="0"/>
              <a:t> </a:t>
            </a:r>
            <a:r>
              <a:rPr lang="fr-FR" dirty="0"/>
              <a:t>agréée comme union </a:t>
            </a:r>
            <a:r>
              <a:rPr lang="fr-FR" dirty="0" smtClean="0"/>
              <a:t>professionnelle  »</a:t>
            </a:r>
            <a:endParaRPr lang="en-US" dirty="0"/>
          </a:p>
          <a:p>
            <a:endParaRPr lang="en-US" dirty="0" smtClean="0"/>
          </a:p>
        </p:txBody>
      </p:sp>
    </p:spTree>
    <p:extLst>
      <p:ext uri="{BB962C8B-B14F-4D97-AF65-F5344CB8AC3E}">
        <p14:creationId xmlns:p14="http://schemas.microsoft.com/office/powerpoint/2010/main" val="2198455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To apply as “NPO </a:t>
            </a:r>
            <a:r>
              <a:rPr lang="en-US" dirty="0" err="1" smtClean="0"/>
              <a:t>recognised</a:t>
            </a:r>
            <a:r>
              <a:rPr lang="en-US" dirty="0" smtClean="0"/>
              <a:t> as PU”, we need to add to the statutes:</a:t>
            </a:r>
            <a:endParaRPr lang="en-US" dirty="0"/>
          </a:p>
        </p:txBody>
      </p:sp>
      <p:sp>
        <p:nvSpPr>
          <p:cNvPr id="3" name="Tijdelijke aanduiding voor inhoud 2"/>
          <p:cNvSpPr>
            <a:spLocks noGrp="1"/>
          </p:cNvSpPr>
          <p:nvPr>
            <p:ph idx="1"/>
          </p:nvPr>
        </p:nvSpPr>
        <p:spPr/>
        <p:txBody>
          <a:bodyPr>
            <a:normAutofit fontScale="92500" lnSpcReduction="10000"/>
          </a:bodyPr>
          <a:lstStyle/>
          <a:p>
            <a:pPr marL="514350" indent="-514350">
              <a:buAutoNum type="arabicPeriod"/>
            </a:pPr>
            <a:r>
              <a:rPr lang="en-US" b="1" dirty="0" smtClean="0"/>
              <a:t>Conditions for membership clearly defined for all membership types </a:t>
            </a:r>
            <a:r>
              <a:rPr lang="en-US" dirty="0" smtClean="0"/>
              <a:t>(=ok in current text but </a:t>
            </a:r>
            <a:r>
              <a:rPr lang="en-US" b="1" dirty="0" smtClean="0"/>
              <a:t>needs update)</a:t>
            </a:r>
            <a:endParaRPr lang="en-US" dirty="0" smtClean="0"/>
          </a:p>
          <a:p>
            <a:pPr marL="514350" indent="-514350">
              <a:buAutoNum type="arabicPeriod"/>
            </a:pPr>
            <a:r>
              <a:rPr lang="en-US" b="1" dirty="0" smtClean="0"/>
              <a:t>Condition to become board member (= not ok)</a:t>
            </a:r>
            <a:r>
              <a:rPr lang="en-US" dirty="0" smtClean="0"/>
              <a:t>,  duration of mandate (=ok)</a:t>
            </a:r>
          </a:p>
          <a:p>
            <a:pPr marL="514350" indent="-514350">
              <a:buAutoNum type="arabicPeriod"/>
            </a:pPr>
            <a:r>
              <a:rPr lang="en-US" b="1" dirty="0" smtClean="0"/>
              <a:t>Sanctions</a:t>
            </a:r>
            <a:r>
              <a:rPr lang="en-US" dirty="0" smtClean="0"/>
              <a:t> when non compliant to internal code of conduct </a:t>
            </a:r>
            <a:r>
              <a:rPr lang="en-US" b="1" dirty="0" smtClean="0"/>
              <a:t>(= not ok)</a:t>
            </a:r>
            <a:r>
              <a:rPr lang="en-US" dirty="0" smtClean="0"/>
              <a:t>,</a:t>
            </a:r>
          </a:p>
          <a:p>
            <a:pPr marL="514350" indent="-514350">
              <a:buAutoNum type="arabicPeriod"/>
            </a:pPr>
            <a:r>
              <a:rPr lang="en-US" dirty="0" smtClean="0"/>
              <a:t>the </a:t>
            </a:r>
            <a:r>
              <a:rPr lang="en-US" dirty="0"/>
              <a:t>commitment to seek, together with the other party, the means to settle any dispute about the working conditions that the association enters into, either by conciliation or by arbitration</a:t>
            </a:r>
            <a:r>
              <a:rPr lang="en-US" dirty="0" smtClean="0"/>
              <a:t>. (=ok)</a:t>
            </a:r>
            <a:endParaRPr lang="en-US" dirty="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a:p>
        </p:txBody>
      </p:sp>
    </p:spTree>
    <p:extLst>
      <p:ext uri="{BB962C8B-B14F-4D97-AF65-F5344CB8AC3E}">
        <p14:creationId xmlns:p14="http://schemas.microsoft.com/office/powerpoint/2010/main" val="1745408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687638"/>
            <a:ext cx="10972800" cy="1143000"/>
          </a:xfrm>
        </p:spPr>
        <p:txBody>
          <a:bodyPr>
            <a:normAutofit fontScale="90000"/>
          </a:bodyPr>
          <a:lstStyle/>
          <a:p>
            <a:r>
              <a:rPr lang="en-US" dirty="0" smtClean="0"/>
              <a:t>1. Membership types:</a:t>
            </a:r>
            <a:br>
              <a:rPr lang="en-US" dirty="0" smtClean="0"/>
            </a:br>
            <a:r>
              <a:rPr lang="en-US" dirty="0" smtClean="0"/>
              <a:t>current situation</a:t>
            </a:r>
            <a:endParaRPr lang="en-US" dirty="0"/>
          </a:p>
        </p:txBody>
      </p:sp>
    </p:spTree>
    <p:extLst>
      <p:ext uri="{BB962C8B-B14F-4D97-AF65-F5344CB8AC3E}">
        <p14:creationId xmlns:p14="http://schemas.microsoft.com/office/powerpoint/2010/main" val="402660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Currently:</a:t>
            </a:r>
            <a:endParaRPr lang="en-US" dirty="0"/>
          </a:p>
        </p:txBody>
      </p:sp>
      <p:sp>
        <p:nvSpPr>
          <p:cNvPr id="3" name="Tijdelijke aanduiding voor inhoud 2"/>
          <p:cNvSpPr>
            <a:spLocks noGrp="1"/>
          </p:cNvSpPr>
          <p:nvPr>
            <p:ph idx="1"/>
          </p:nvPr>
        </p:nvSpPr>
        <p:spPr>
          <a:xfrm>
            <a:off x="609600" y="1600205"/>
            <a:ext cx="11366500" cy="4525963"/>
          </a:xfrm>
        </p:spPr>
        <p:txBody>
          <a:bodyPr numCol="2">
            <a:normAutofit fontScale="92500" lnSpcReduction="20000"/>
          </a:bodyPr>
          <a:lstStyle/>
          <a:p>
            <a:r>
              <a:rPr lang="en-US" dirty="0" smtClean="0"/>
              <a:t>Effective member</a:t>
            </a:r>
          </a:p>
          <a:p>
            <a:endParaRPr lang="en-US" dirty="0" smtClean="0"/>
          </a:p>
          <a:p>
            <a:pPr lvl="1"/>
            <a:r>
              <a:rPr lang="en-US" dirty="0" smtClean="0"/>
              <a:t>diploma of master in science, civil engineering or industrial engineering and an effective job in </a:t>
            </a:r>
            <a:r>
              <a:rPr lang="en-US" b="1" dirty="0" smtClean="0"/>
              <a:t>medical physics in an hospital environment</a:t>
            </a:r>
          </a:p>
          <a:p>
            <a:pPr lvl="1">
              <a:buNone/>
            </a:pPr>
            <a:r>
              <a:rPr lang="en-US" dirty="0" smtClean="0">
                <a:sym typeface="Wingdings" pitchFamily="2" charset="2"/>
              </a:rPr>
              <a:t> </a:t>
            </a:r>
            <a:r>
              <a:rPr lang="en-US" dirty="0" smtClean="0"/>
              <a:t>Can vote</a:t>
            </a:r>
          </a:p>
          <a:p>
            <a:pPr lvl="1"/>
            <a:r>
              <a:rPr lang="en-US" dirty="0" smtClean="0"/>
              <a:t>Full right of the NPO</a:t>
            </a:r>
          </a:p>
          <a:p>
            <a:pPr lvl="1"/>
            <a:endParaRPr lang="en-US" dirty="0" smtClean="0"/>
          </a:p>
          <a:p>
            <a:pPr lvl="1"/>
            <a:endParaRPr lang="en-US" dirty="0" smtClean="0"/>
          </a:p>
          <a:p>
            <a:r>
              <a:rPr lang="en-US" dirty="0" smtClean="0"/>
              <a:t> Affiliated (</a:t>
            </a:r>
            <a:r>
              <a:rPr lang="en-US" dirty="0" err="1" smtClean="0"/>
              <a:t>aangesloten</a:t>
            </a:r>
            <a:r>
              <a:rPr lang="en-US" dirty="0" smtClean="0"/>
              <a:t>) member</a:t>
            </a:r>
          </a:p>
          <a:p>
            <a:endParaRPr lang="en-US" dirty="0" smtClean="0"/>
          </a:p>
          <a:p>
            <a:pPr lvl="1"/>
            <a:r>
              <a:rPr lang="en-US" dirty="0" smtClean="0"/>
              <a:t>Honorary members</a:t>
            </a:r>
          </a:p>
          <a:p>
            <a:pPr lvl="1"/>
            <a:r>
              <a:rPr lang="en-US" dirty="0" smtClean="0"/>
              <a:t>Associated members (company)</a:t>
            </a:r>
          </a:p>
          <a:p>
            <a:pPr lvl="1"/>
            <a:r>
              <a:rPr lang="en-US" dirty="0" smtClean="0"/>
              <a:t>Corresponding members (foreign physicists and Belgian physicist </a:t>
            </a:r>
            <a:r>
              <a:rPr lang="en-US" b="1" dirty="0" smtClean="0"/>
              <a:t>without real clinical activity…)</a:t>
            </a:r>
          </a:p>
          <a:p>
            <a:pPr lvl="1"/>
            <a:r>
              <a:rPr lang="en-US" dirty="0" smtClean="0"/>
              <a:t>Student members</a:t>
            </a:r>
          </a:p>
          <a:p>
            <a:pPr lvl="1">
              <a:buNone/>
            </a:pPr>
            <a:r>
              <a:rPr lang="en-US" dirty="0" smtClean="0">
                <a:sym typeface="Wingdings" panose="05000000000000000000" pitchFamily="2" charset="2"/>
              </a:rPr>
              <a:t> can NOT vote</a:t>
            </a:r>
          </a:p>
          <a:p>
            <a:pPr marL="457200" lvl="1" indent="0">
              <a:buNone/>
            </a:pPr>
            <a:endParaRPr lang="en-US" dirty="0" smtClean="0"/>
          </a:p>
        </p:txBody>
      </p:sp>
    </p:spTree>
    <p:extLst>
      <p:ext uri="{BB962C8B-B14F-4D97-AF65-F5344CB8AC3E}">
        <p14:creationId xmlns:p14="http://schemas.microsoft.com/office/powerpoint/2010/main" val="1200125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33362"/>
            <a:ext cx="10972800" cy="1143000"/>
          </a:xfrm>
        </p:spPr>
        <p:txBody>
          <a:bodyPr>
            <a:normAutofit/>
          </a:bodyPr>
          <a:lstStyle/>
          <a:p>
            <a:r>
              <a:rPr lang="en-US" dirty="0" smtClean="0"/>
              <a:t>First suggestion created during 4</a:t>
            </a:r>
            <a:r>
              <a:rPr lang="en-US" baseline="30000" dirty="0" smtClean="0"/>
              <a:t>th</a:t>
            </a:r>
            <a:r>
              <a:rPr lang="en-US" dirty="0" smtClean="0"/>
              <a:t> meeting:</a:t>
            </a:r>
            <a:endParaRPr lang="en-US" dirty="0"/>
          </a:p>
        </p:txBody>
      </p:sp>
      <p:sp>
        <p:nvSpPr>
          <p:cNvPr id="4" name="Tijdelijke aanduiding voor inhoud 2"/>
          <p:cNvSpPr>
            <a:spLocks noGrp="1"/>
          </p:cNvSpPr>
          <p:nvPr>
            <p:ph idx="1"/>
          </p:nvPr>
        </p:nvSpPr>
        <p:spPr>
          <a:xfrm>
            <a:off x="622300" y="736600"/>
            <a:ext cx="11328400" cy="5943599"/>
          </a:xfrm>
        </p:spPr>
        <p:txBody>
          <a:bodyPr numCol="2">
            <a:noAutofit/>
          </a:bodyPr>
          <a:lstStyle/>
          <a:p>
            <a:r>
              <a:rPr lang="en-US" sz="1600" b="1" dirty="0" smtClean="0"/>
              <a:t>Effective member</a:t>
            </a:r>
          </a:p>
          <a:p>
            <a:pPr lvl="1"/>
            <a:r>
              <a:rPr lang="en-US" sz="1400" dirty="0" smtClean="0"/>
              <a:t>Recognized MP(E)</a:t>
            </a:r>
            <a:endParaRPr lang="en-US" sz="1400" b="1" dirty="0" smtClean="0"/>
          </a:p>
          <a:p>
            <a:pPr lvl="2"/>
            <a:r>
              <a:rPr lang="en-US" sz="1400" b="1" dirty="0" smtClean="0"/>
              <a:t>FANC recognition</a:t>
            </a:r>
          </a:p>
          <a:p>
            <a:pPr lvl="2"/>
            <a:r>
              <a:rPr lang="en-US" sz="1400" b="1" dirty="0" smtClean="0"/>
              <a:t>Represented in higher board </a:t>
            </a:r>
            <a:r>
              <a:rPr lang="en-US" sz="1400" dirty="0" smtClean="0"/>
              <a:t>(president, vice president, treasurer, secretary)</a:t>
            </a:r>
          </a:p>
          <a:p>
            <a:pPr lvl="2"/>
            <a:r>
              <a:rPr lang="en-US" sz="1400" dirty="0"/>
              <a:t>2 MPE as </a:t>
            </a:r>
            <a:r>
              <a:rPr lang="en-US" sz="1400" dirty="0" smtClean="0"/>
              <a:t>referee</a:t>
            </a:r>
          </a:p>
          <a:p>
            <a:pPr lvl="2"/>
            <a:r>
              <a:rPr lang="en-US" sz="1400" dirty="0" smtClean="0"/>
              <a:t>Appoint a FANC ambassador</a:t>
            </a:r>
            <a:endParaRPr lang="en-US" sz="1400" dirty="0"/>
          </a:p>
          <a:p>
            <a:pPr lvl="2">
              <a:buNone/>
            </a:pPr>
            <a:endParaRPr lang="en-US" sz="1400" dirty="0" smtClean="0"/>
          </a:p>
          <a:p>
            <a:pPr lvl="1"/>
            <a:r>
              <a:rPr lang="en-US" sz="1400" dirty="0" smtClean="0"/>
              <a:t>MP(E) </a:t>
            </a:r>
            <a:endParaRPr lang="en-US" sz="1100" dirty="0" smtClean="0"/>
          </a:p>
          <a:p>
            <a:pPr lvl="2"/>
            <a:r>
              <a:rPr lang="en-US" sz="1400" dirty="0" smtClean="0"/>
              <a:t>diploma of master in science, civil engineering or industrial engineering </a:t>
            </a:r>
          </a:p>
          <a:p>
            <a:pPr lvl="2"/>
            <a:r>
              <a:rPr lang="en-US" sz="1400" b="1" u="sng" dirty="0" smtClean="0"/>
              <a:t>Medical physicist working in an hospital environment and directly involved in patient care </a:t>
            </a:r>
          </a:p>
          <a:p>
            <a:pPr lvl="2"/>
            <a:r>
              <a:rPr lang="en-US" sz="1400" b="1" u="sng" dirty="0" smtClean="0"/>
              <a:t>Can be represented in board</a:t>
            </a:r>
          </a:p>
          <a:p>
            <a:pPr lvl="2"/>
            <a:r>
              <a:rPr lang="en-US" sz="1400" dirty="0"/>
              <a:t>2 MPE as referee</a:t>
            </a:r>
          </a:p>
          <a:p>
            <a:pPr lvl="2"/>
            <a:endParaRPr lang="en-US" sz="1400" b="1" dirty="0" smtClean="0"/>
          </a:p>
          <a:p>
            <a:pPr lvl="1"/>
            <a:r>
              <a:rPr lang="en-US" sz="1400" dirty="0" smtClean="0"/>
              <a:t>MPA= RTT, dosimetrist, planner, engineer,… (no direct correlation to definition FANC)</a:t>
            </a:r>
          </a:p>
          <a:p>
            <a:pPr lvl="2"/>
            <a:r>
              <a:rPr lang="en-US" sz="1400" dirty="0" smtClean="0"/>
              <a:t>Minimum Diploma as </a:t>
            </a:r>
            <a:r>
              <a:rPr lang="en-US" sz="1400" b="1" dirty="0" smtClean="0"/>
              <a:t>bachelor</a:t>
            </a:r>
          </a:p>
          <a:p>
            <a:pPr lvl="2"/>
            <a:r>
              <a:rPr lang="en-US" sz="1400" b="1" dirty="0" smtClean="0"/>
              <a:t>2 MPE as referee</a:t>
            </a:r>
          </a:p>
          <a:p>
            <a:pPr lvl="2"/>
            <a:r>
              <a:rPr lang="en-US" sz="1400" b="1" dirty="0" smtClean="0"/>
              <a:t>Can be represented in board but not in the higher board functions</a:t>
            </a:r>
          </a:p>
          <a:p>
            <a:pPr lvl="1">
              <a:buNone/>
            </a:pPr>
            <a:r>
              <a:rPr lang="en-US" sz="1400" dirty="0" smtClean="0">
                <a:sym typeface="Wingdings" pitchFamily="2" charset="2"/>
              </a:rPr>
              <a:t> </a:t>
            </a:r>
            <a:r>
              <a:rPr lang="en-US" sz="1400" dirty="0" smtClean="0"/>
              <a:t>Can vote</a:t>
            </a:r>
            <a:endParaRPr lang="en-US" sz="1400" dirty="0"/>
          </a:p>
          <a:p>
            <a:r>
              <a:rPr lang="en-US" sz="1600" b="1" dirty="0" smtClean="0"/>
              <a:t> Affiliated member</a:t>
            </a:r>
          </a:p>
          <a:p>
            <a:endParaRPr lang="en-US" sz="1400" dirty="0" smtClean="0"/>
          </a:p>
          <a:p>
            <a:pPr lvl="1"/>
            <a:r>
              <a:rPr lang="en-US" sz="1400" dirty="0" smtClean="0"/>
              <a:t>Honorary members</a:t>
            </a:r>
          </a:p>
          <a:p>
            <a:pPr lvl="2"/>
            <a:r>
              <a:rPr lang="en-US" sz="1400" dirty="0" smtClean="0"/>
              <a:t>Retired former members</a:t>
            </a:r>
          </a:p>
          <a:p>
            <a:pPr lvl="2"/>
            <a:r>
              <a:rPr lang="en-US" sz="1400" dirty="0" smtClean="0"/>
              <a:t>Nominated by board</a:t>
            </a:r>
          </a:p>
          <a:p>
            <a:pPr lvl="1"/>
            <a:endParaRPr lang="en-US" sz="1400" dirty="0" smtClean="0"/>
          </a:p>
          <a:p>
            <a:pPr lvl="1"/>
            <a:r>
              <a:rPr lang="en-US" sz="1400" dirty="0" smtClean="0"/>
              <a:t>Associated members</a:t>
            </a:r>
          </a:p>
          <a:p>
            <a:pPr lvl="2"/>
            <a:r>
              <a:rPr lang="en-US" sz="1400" dirty="0" smtClean="0"/>
              <a:t>Can be natural or legal person</a:t>
            </a:r>
          </a:p>
          <a:p>
            <a:pPr lvl="2"/>
            <a:r>
              <a:rPr lang="en-US" sz="1400" dirty="0" smtClean="0"/>
              <a:t>Company member</a:t>
            </a:r>
          </a:p>
          <a:p>
            <a:pPr lvl="2">
              <a:buNone/>
            </a:pPr>
            <a:endParaRPr lang="en-US" sz="1400" dirty="0" smtClean="0"/>
          </a:p>
          <a:p>
            <a:pPr lvl="1"/>
            <a:r>
              <a:rPr lang="en-US" sz="1400" dirty="0" smtClean="0"/>
              <a:t>Corresponding members </a:t>
            </a:r>
          </a:p>
          <a:p>
            <a:pPr lvl="2"/>
            <a:r>
              <a:rPr lang="en-US" sz="1400" b="1" u="sng" dirty="0" smtClean="0"/>
              <a:t>foreign (recognized) physicists </a:t>
            </a:r>
          </a:p>
          <a:p>
            <a:pPr lvl="2"/>
            <a:r>
              <a:rPr lang="en-US" sz="1400" b="1" u="sng" dirty="0" smtClean="0"/>
              <a:t> Belgian medical physicist not involved in patient care</a:t>
            </a:r>
          </a:p>
          <a:p>
            <a:pPr lvl="2"/>
            <a:endParaRPr lang="en-US" sz="1400" b="1" u="sng" dirty="0" smtClean="0"/>
          </a:p>
          <a:p>
            <a:pPr lvl="1"/>
            <a:r>
              <a:rPr lang="en-US" sz="1400" dirty="0" smtClean="0"/>
              <a:t>Student members : master and </a:t>
            </a:r>
            <a:r>
              <a:rPr lang="en-US" sz="1400" dirty="0" err="1" smtClean="0"/>
              <a:t>phd</a:t>
            </a:r>
            <a:r>
              <a:rPr lang="en-US" sz="1400" dirty="0" smtClean="0"/>
              <a:t> students</a:t>
            </a:r>
          </a:p>
          <a:p>
            <a:pPr marL="457200" lvl="1" indent="0">
              <a:buNone/>
            </a:pPr>
            <a:endParaRPr lang="en-US" sz="1400" dirty="0" smtClean="0">
              <a:sym typeface="Wingdings" panose="05000000000000000000" pitchFamily="2" charset="2"/>
            </a:endParaRPr>
          </a:p>
          <a:p>
            <a:pPr marL="457200" lvl="1" indent="0">
              <a:buNone/>
            </a:pPr>
            <a:r>
              <a:rPr lang="en-US" sz="1400" dirty="0" smtClean="0">
                <a:sym typeface="Wingdings" panose="05000000000000000000" pitchFamily="2" charset="2"/>
              </a:rPr>
              <a:t> can NOT vote</a:t>
            </a:r>
          </a:p>
          <a:p>
            <a:pPr marL="457200" lvl="1" indent="0">
              <a:buNone/>
            </a:pPr>
            <a:endParaRPr lang="en-US" sz="1400" dirty="0" smtClean="0">
              <a:sym typeface="Wingdings" panose="05000000000000000000" pitchFamily="2" charset="2"/>
            </a:endParaRPr>
          </a:p>
          <a:p>
            <a:pPr marL="457200" lvl="1" indent="0">
              <a:buNone/>
            </a:pPr>
            <a:endParaRPr lang="en-US" sz="1400" dirty="0" smtClean="0"/>
          </a:p>
        </p:txBody>
      </p:sp>
    </p:spTree>
    <p:extLst>
      <p:ext uri="{BB962C8B-B14F-4D97-AF65-F5344CB8AC3E}">
        <p14:creationId xmlns:p14="http://schemas.microsoft.com/office/powerpoint/2010/main" val="1920723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Feedback VSDC</a:t>
            </a:r>
            <a:endParaRPr lang="en-US" dirty="0"/>
          </a:p>
        </p:txBody>
      </p:sp>
      <p:sp>
        <p:nvSpPr>
          <p:cNvPr id="5" name="Rechthoek 4"/>
          <p:cNvSpPr/>
          <p:nvPr/>
        </p:nvSpPr>
        <p:spPr>
          <a:xfrm>
            <a:off x="1064525" y="1997839"/>
            <a:ext cx="10426890" cy="4524315"/>
          </a:xfrm>
          <a:prstGeom prst="rect">
            <a:avLst/>
          </a:prstGeom>
        </p:spPr>
        <p:txBody>
          <a:bodyPr wrap="square">
            <a:spAutoFit/>
          </a:bodyPr>
          <a:lstStyle/>
          <a:p>
            <a:pPr>
              <a:buFont typeface="Arial" pitchFamily="34" charset="0"/>
              <a:buChar char="•"/>
            </a:pPr>
            <a:r>
              <a:rPr lang="nl-BE" dirty="0" smtClean="0"/>
              <a:t>Het is mogelijk om de effectieve leden in te delen in drie soorten effectieve leden en om te bepalen dat bepaalde effectieve leden niet in aanmerking komen voor bepaalde functies in het bestuursorgaan. U moet dit dan wel duidelijk opnemen in de statuten. </a:t>
            </a:r>
          </a:p>
          <a:p>
            <a:pPr marL="342900" indent="-342900">
              <a:buFont typeface="Arial" pitchFamily="34" charset="0"/>
              <a:buChar char="•"/>
            </a:pPr>
            <a:endParaRPr lang="nl-BE" dirty="0" smtClean="0"/>
          </a:p>
          <a:p>
            <a:r>
              <a:rPr lang="nl-BE" dirty="0" smtClean="0"/>
              <a:t>Zij moeten wel stemrecht hebben in de algemene vergadering, u kan niet bepalen dat zij geen stemrecht hebben. U zou wel kunnen opnemen dat de andere categorieën van effectieve leden een meervoudig stemrecht hebben. Dit moet u duidelijk statutair bepalen. </a:t>
            </a:r>
          </a:p>
          <a:p>
            <a:endParaRPr lang="nl-BE" dirty="0" smtClean="0"/>
          </a:p>
          <a:p>
            <a:pPr>
              <a:buFont typeface="Arial" pitchFamily="34" charset="0"/>
              <a:buChar char="•"/>
            </a:pPr>
            <a:r>
              <a:rPr lang="fr-FR" dirty="0" smtClean="0"/>
              <a:t>Il est possible de diviser les membres efficaces en trois types de membres efficaces et de déterminer que certains membres efficaces ne sont pas admissibles à certains postes au sein de l’organe directeur. Vous devez alors l’inclure clairement dans les lois. </a:t>
            </a:r>
          </a:p>
          <a:p>
            <a:pPr>
              <a:buFont typeface="Arial" pitchFamily="34" charset="0"/>
              <a:buChar char="•"/>
            </a:pPr>
            <a:endParaRPr lang="fr-FR" dirty="0" smtClean="0"/>
          </a:p>
          <a:p>
            <a:r>
              <a:rPr lang="fr-FR" dirty="0" smtClean="0"/>
              <a:t>Ils doivent avoir le droit de vote à l’assemblée générale, vous ne pouvez pas stipuler qu’ils n’ont pas le droit de vote. Vous pouvez inclure que les autres catégories de membres efficaces ont plusieurs droits de vote. Cela devrait être clairement déterminé par une position législative. </a:t>
            </a:r>
          </a:p>
          <a:p>
            <a:endParaRPr lang="nl-BE" dirty="0" smtClean="0"/>
          </a:p>
        </p:txBody>
      </p:sp>
    </p:spTree>
    <p:extLst>
      <p:ext uri="{BB962C8B-B14F-4D97-AF65-F5344CB8AC3E}">
        <p14:creationId xmlns:p14="http://schemas.microsoft.com/office/powerpoint/2010/main" val="12001250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Feedback Member</a:t>
            </a:r>
            <a:endParaRPr lang="en-US" dirty="0"/>
          </a:p>
        </p:txBody>
      </p:sp>
      <p:sp>
        <p:nvSpPr>
          <p:cNvPr id="5" name="Rechthoek 4"/>
          <p:cNvSpPr/>
          <p:nvPr/>
        </p:nvSpPr>
        <p:spPr>
          <a:xfrm>
            <a:off x="1064525" y="1997839"/>
            <a:ext cx="10426890" cy="2862322"/>
          </a:xfrm>
          <a:prstGeom prst="rect">
            <a:avLst/>
          </a:prstGeom>
        </p:spPr>
        <p:txBody>
          <a:bodyPr wrap="square">
            <a:spAutoFit/>
          </a:bodyPr>
          <a:lstStyle/>
          <a:p>
            <a:pPr marL="0" lvl="1"/>
            <a:r>
              <a:rPr lang="en-US" dirty="0" smtClean="0"/>
              <a:t>what about a MP who do not work in hospital but are involved in patient care? </a:t>
            </a:r>
          </a:p>
          <a:p>
            <a:pPr marL="0" lvl="1"/>
            <a:endParaRPr lang="en-US" dirty="0" smtClean="0"/>
          </a:p>
          <a:p>
            <a:r>
              <a:rPr lang="en-US" dirty="0" smtClean="0"/>
              <a:t>suggestion to reformulating  ‘ working in hospital environment ( which require an hospital affiliation) with being involved in patient care ? or something similar? For example, I serve also diagnostic </a:t>
            </a:r>
            <a:r>
              <a:rPr lang="en-US" dirty="0" err="1" smtClean="0"/>
              <a:t>centres</a:t>
            </a:r>
            <a:r>
              <a:rPr lang="en-US" dirty="0" smtClean="0"/>
              <a:t>, which are not hospitals.   </a:t>
            </a:r>
          </a:p>
          <a:p>
            <a:endParaRPr lang="en-GB" dirty="0" smtClean="0"/>
          </a:p>
          <a:p>
            <a:r>
              <a:rPr lang="en-US" dirty="0" smtClean="0"/>
              <a:t>Where would you expect more feedback </a:t>
            </a:r>
            <a:r>
              <a:rPr lang="en-US" dirty="0" err="1" smtClean="0"/>
              <a:t>wrt</a:t>
            </a:r>
            <a:r>
              <a:rPr lang="en-US" dirty="0" smtClean="0"/>
              <a:t> the radiology modality? I did not find anything modality specific in the presentation. </a:t>
            </a:r>
          </a:p>
          <a:p>
            <a:endParaRPr lang="en-GB" dirty="0" smtClean="0"/>
          </a:p>
          <a:p>
            <a:r>
              <a:rPr lang="nl-BE" dirty="0" smtClean="0"/>
              <a:t>More feedback </a:t>
            </a:r>
            <a:r>
              <a:rPr lang="nl-BE" dirty="0" err="1" smtClean="0"/>
              <a:t>needed</a:t>
            </a:r>
            <a:r>
              <a:rPr lang="nl-BE" dirty="0" smtClean="0"/>
              <a:t> </a:t>
            </a:r>
            <a:r>
              <a:rPr lang="nl-BE" dirty="0" err="1" smtClean="0"/>
              <a:t>from</a:t>
            </a:r>
            <a:r>
              <a:rPr lang="nl-BE" dirty="0" smtClean="0"/>
              <a:t> RX and NM!</a:t>
            </a:r>
          </a:p>
        </p:txBody>
      </p:sp>
    </p:spTree>
    <p:extLst>
      <p:ext uri="{BB962C8B-B14F-4D97-AF65-F5344CB8AC3E}">
        <p14:creationId xmlns:p14="http://schemas.microsoft.com/office/powerpoint/2010/main" val="1200125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33362"/>
            <a:ext cx="10972800" cy="1143000"/>
          </a:xfrm>
        </p:spPr>
        <p:txBody>
          <a:bodyPr>
            <a:normAutofit/>
          </a:bodyPr>
          <a:lstStyle/>
          <a:p>
            <a:r>
              <a:rPr lang="en-US" dirty="0" smtClean="0">
                <a:solidFill>
                  <a:srgbClr val="FF0000"/>
                </a:solidFill>
              </a:rPr>
              <a:t>Version 2</a:t>
            </a:r>
            <a:endParaRPr lang="en-US" dirty="0">
              <a:solidFill>
                <a:srgbClr val="FF0000"/>
              </a:solidFill>
            </a:endParaRPr>
          </a:p>
        </p:txBody>
      </p:sp>
      <p:sp>
        <p:nvSpPr>
          <p:cNvPr id="4" name="Tijdelijke aanduiding voor inhoud 2"/>
          <p:cNvSpPr>
            <a:spLocks noGrp="1"/>
          </p:cNvSpPr>
          <p:nvPr>
            <p:ph idx="1"/>
          </p:nvPr>
        </p:nvSpPr>
        <p:spPr>
          <a:xfrm>
            <a:off x="622300" y="736600"/>
            <a:ext cx="11328400" cy="5943599"/>
          </a:xfrm>
        </p:spPr>
        <p:txBody>
          <a:bodyPr numCol="2">
            <a:noAutofit/>
          </a:bodyPr>
          <a:lstStyle/>
          <a:p>
            <a:r>
              <a:rPr lang="en-US" sz="1600" b="1" dirty="0" smtClean="0">
                <a:solidFill>
                  <a:srgbClr val="FF0000"/>
                </a:solidFill>
              </a:rPr>
              <a:t>Effective member</a:t>
            </a:r>
          </a:p>
          <a:p>
            <a:pPr lvl="1"/>
            <a:r>
              <a:rPr lang="en-US" sz="1400" dirty="0" err="1" smtClean="0">
                <a:solidFill>
                  <a:srgbClr val="FF0000"/>
                </a:solidFill>
              </a:rPr>
              <a:t>rMPE</a:t>
            </a:r>
            <a:endParaRPr lang="en-US" sz="1400" b="1" dirty="0" smtClean="0">
              <a:solidFill>
                <a:srgbClr val="FF0000"/>
              </a:solidFill>
            </a:endParaRPr>
          </a:p>
          <a:p>
            <a:pPr lvl="2"/>
            <a:r>
              <a:rPr lang="en-US" sz="1400" b="1" dirty="0" smtClean="0">
                <a:solidFill>
                  <a:srgbClr val="FF0000"/>
                </a:solidFill>
              </a:rPr>
              <a:t>FANC recognition</a:t>
            </a:r>
          </a:p>
          <a:p>
            <a:pPr lvl="2"/>
            <a:r>
              <a:rPr lang="en-US" sz="1400" dirty="0" smtClean="0">
                <a:solidFill>
                  <a:srgbClr val="FF0000"/>
                </a:solidFill>
              </a:rPr>
              <a:t>2 </a:t>
            </a:r>
            <a:r>
              <a:rPr lang="en-US" sz="1400" dirty="0">
                <a:solidFill>
                  <a:srgbClr val="FF0000"/>
                </a:solidFill>
              </a:rPr>
              <a:t>MPE as </a:t>
            </a:r>
            <a:r>
              <a:rPr lang="en-US" sz="1400" dirty="0" smtClean="0">
                <a:solidFill>
                  <a:srgbClr val="FF0000"/>
                </a:solidFill>
              </a:rPr>
              <a:t>referee</a:t>
            </a:r>
          </a:p>
          <a:p>
            <a:pPr lvl="2"/>
            <a:r>
              <a:rPr lang="en-US" sz="1400" dirty="0" smtClean="0">
                <a:solidFill>
                  <a:srgbClr val="FF0000"/>
                </a:solidFill>
              </a:rPr>
              <a:t>Can deliver the President</a:t>
            </a:r>
            <a:endParaRPr lang="en-US" sz="1400" dirty="0">
              <a:solidFill>
                <a:srgbClr val="FF0000"/>
              </a:solidFill>
            </a:endParaRPr>
          </a:p>
          <a:p>
            <a:pPr lvl="2">
              <a:buNone/>
            </a:pPr>
            <a:endParaRPr lang="en-US" sz="1400" dirty="0" smtClean="0">
              <a:solidFill>
                <a:srgbClr val="FF0000"/>
              </a:solidFill>
            </a:endParaRPr>
          </a:p>
          <a:p>
            <a:pPr lvl="1"/>
            <a:r>
              <a:rPr lang="en-US" sz="1400" dirty="0" smtClean="0">
                <a:solidFill>
                  <a:srgbClr val="FF0000"/>
                </a:solidFill>
              </a:rPr>
              <a:t>MP and MPE</a:t>
            </a:r>
            <a:endParaRPr lang="en-US" sz="1100" dirty="0" smtClean="0">
              <a:solidFill>
                <a:srgbClr val="FF0000"/>
              </a:solidFill>
            </a:endParaRPr>
          </a:p>
          <a:p>
            <a:pPr lvl="2"/>
            <a:r>
              <a:rPr lang="en-US" sz="1400" dirty="0" smtClean="0">
                <a:solidFill>
                  <a:srgbClr val="FF0000"/>
                </a:solidFill>
              </a:rPr>
              <a:t>At least scientific diploma of master in science, </a:t>
            </a:r>
          </a:p>
          <a:p>
            <a:pPr lvl="2"/>
            <a:r>
              <a:rPr lang="en-US" sz="1400" b="1" u="sng" dirty="0" smtClean="0">
                <a:solidFill>
                  <a:srgbClr val="FF0000"/>
                </a:solidFill>
              </a:rPr>
              <a:t>Medical physicist directly involved in individual patient care </a:t>
            </a:r>
          </a:p>
          <a:p>
            <a:pPr lvl="2"/>
            <a:r>
              <a:rPr lang="en-US" sz="1400" dirty="0" smtClean="0">
                <a:solidFill>
                  <a:srgbClr val="FF0000"/>
                </a:solidFill>
              </a:rPr>
              <a:t>2 </a:t>
            </a:r>
            <a:r>
              <a:rPr lang="en-US" sz="1400" dirty="0">
                <a:solidFill>
                  <a:srgbClr val="FF0000"/>
                </a:solidFill>
              </a:rPr>
              <a:t>MPE as </a:t>
            </a:r>
            <a:r>
              <a:rPr lang="en-US" sz="1400" dirty="0" smtClean="0">
                <a:solidFill>
                  <a:srgbClr val="FF0000"/>
                </a:solidFill>
              </a:rPr>
              <a:t>referee</a:t>
            </a:r>
          </a:p>
          <a:p>
            <a:pPr lvl="2"/>
            <a:r>
              <a:rPr lang="en-US" sz="1400" dirty="0" smtClean="0">
                <a:solidFill>
                  <a:srgbClr val="FF0000"/>
                </a:solidFill>
              </a:rPr>
              <a:t>Can deliver the President</a:t>
            </a:r>
          </a:p>
          <a:p>
            <a:pPr lvl="1">
              <a:buNone/>
            </a:pPr>
            <a:endParaRPr lang="en-US" sz="1800" b="1" dirty="0" smtClean="0">
              <a:solidFill>
                <a:srgbClr val="FF0000"/>
              </a:solidFill>
            </a:endParaRPr>
          </a:p>
          <a:p>
            <a:pPr lvl="1"/>
            <a:r>
              <a:rPr lang="en-US" sz="1400" dirty="0" smtClean="0">
                <a:solidFill>
                  <a:srgbClr val="FF0000"/>
                </a:solidFill>
              </a:rPr>
              <a:t>MPA= RTT, dosimetrist, planner, engineer,… (no direct correlation to definition FANC)</a:t>
            </a:r>
          </a:p>
          <a:p>
            <a:pPr lvl="2"/>
            <a:r>
              <a:rPr lang="en-US" sz="1400" dirty="0" smtClean="0">
                <a:solidFill>
                  <a:srgbClr val="FF0000"/>
                </a:solidFill>
              </a:rPr>
              <a:t>Minimum Diploma as </a:t>
            </a:r>
            <a:r>
              <a:rPr lang="en-US" sz="1400" b="1" dirty="0" smtClean="0">
                <a:solidFill>
                  <a:srgbClr val="FF0000"/>
                </a:solidFill>
              </a:rPr>
              <a:t>bachelor</a:t>
            </a:r>
          </a:p>
          <a:p>
            <a:pPr lvl="2"/>
            <a:r>
              <a:rPr lang="en-US" sz="1400" b="1" dirty="0" smtClean="0">
                <a:solidFill>
                  <a:srgbClr val="FF0000"/>
                </a:solidFill>
              </a:rPr>
              <a:t>2 MPE as referee</a:t>
            </a:r>
          </a:p>
          <a:p>
            <a:pPr lvl="2"/>
            <a:r>
              <a:rPr lang="en-US" sz="1400" b="1" dirty="0" smtClean="0">
                <a:solidFill>
                  <a:srgbClr val="FF0000"/>
                </a:solidFill>
              </a:rPr>
              <a:t>representative in the board</a:t>
            </a:r>
          </a:p>
          <a:p>
            <a:pPr lvl="2">
              <a:buNone/>
            </a:pPr>
            <a:endParaRPr lang="en-US" sz="1400" b="1" dirty="0" smtClean="0">
              <a:solidFill>
                <a:srgbClr val="FF0000"/>
              </a:solidFill>
            </a:endParaRPr>
          </a:p>
          <a:p>
            <a:pPr lvl="1">
              <a:buFont typeface="Wingdings"/>
              <a:buChar char="à"/>
            </a:pPr>
            <a:r>
              <a:rPr lang="en-US" sz="1400" dirty="0" smtClean="0">
                <a:solidFill>
                  <a:srgbClr val="FF0000"/>
                </a:solidFill>
              </a:rPr>
              <a:t>Can vote</a:t>
            </a:r>
          </a:p>
          <a:p>
            <a:pPr lvl="1">
              <a:buNone/>
            </a:pPr>
            <a:endParaRPr lang="en-US" sz="1400" dirty="0" smtClean="0">
              <a:solidFill>
                <a:srgbClr val="FF0000"/>
              </a:solidFill>
            </a:endParaRPr>
          </a:p>
          <a:p>
            <a:pPr lvl="1">
              <a:buNone/>
            </a:pPr>
            <a:r>
              <a:rPr lang="en-US" sz="1400" dirty="0" smtClean="0">
                <a:sym typeface="Wingdings" pitchFamily="2" charset="2"/>
              </a:rPr>
              <a:t> Jan will write the statutes in full text and send out to review by </a:t>
            </a:r>
            <a:r>
              <a:rPr lang="en-US" sz="1400" dirty="0" err="1" smtClean="0">
                <a:sym typeface="Wingdings" pitchFamily="2" charset="2"/>
              </a:rPr>
              <a:t>prof</a:t>
            </a:r>
            <a:r>
              <a:rPr lang="en-US" sz="1400" dirty="0" smtClean="0">
                <a:sym typeface="Wingdings" pitchFamily="2" charset="2"/>
              </a:rPr>
              <a:t> matters workgroup</a:t>
            </a:r>
            <a:endParaRPr lang="en-US" sz="1400" dirty="0"/>
          </a:p>
          <a:p>
            <a:r>
              <a:rPr lang="en-US" sz="1600" b="1" dirty="0" smtClean="0">
                <a:solidFill>
                  <a:srgbClr val="FF0000"/>
                </a:solidFill>
              </a:rPr>
              <a:t> Affiliated member</a:t>
            </a:r>
          </a:p>
          <a:p>
            <a:endParaRPr lang="en-US" sz="1400" dirty="0" smtClean="0">
              <a:solidFill>
                <a:srgbClr val="FF0000"/>
              </a:solidFill>
            </a:endParaRPr>
          </a:p>
          <a:p>
            <a:pPr lvl="1"/>
            <a:r>
              <a:rPr lang="en-US" sz="1400" dirty="0" smtClean="0">
                <a:solidFill>
                  <a:srgbClr val="FF0000"/>
                </a:solidFill>
              </a:rPr>
              <a:t>Honorary members</a:t>
            </a:r>
          </a:p>
          <a:p>
            <a:pPr lvl="2"/>
            <a:r>
              <a:rPr lang="en-US" sz="1400" dirty="0" smtClean="0">
                <a:solidFill>
                  <a:srgbClr val="FF0000"/>
                </a:solidFill>
              </a:rPr>
              <a:t>Retired former members</a:t>
            </a:r>
          </a:p>
          <a:p>
            <a:pPr lvl="2"/>
            <a:r>
              <a:rPr lang="en-US" sz="1400" dirty="0" smtClean="0">
                <a:solidFill>
                  <a:srgbClr val="FF0000"/>
                </a:solidFill>
              </a:rPr>
              <a:t>Nominated by board</a:t>
            </a:r>
          </a:p>
          <a:p>
            <a:pPr lvl="1"/>
            <a:endParaRPr lang="en-US" sz="1400" dirty="0" smtClean="0">
              <a:solidFill>
                <a:srgbClr val="FF0000"/>
              </a:solidFill>
            </a:endParaRPr>
          </a:p>
          <a:p>
            <a:pPr lvl="1"/>
            <a:r>
              <a:rPr lang="en-US" sz="1400" dirty="0" smtClean="0">
                <a:solidFill>
                  <a:srgbClr val="FF0000"/>
                </a:solidFill>
              </a:rPr>
              <a:t>Associated members</a:t>
            </a:r>
          </a:p>
          <a:p>
            <a:pPr lvl="2"/>
            <a:r>
              <a:rPr lang="en-US" sz="1400" dirty="0" smtClean="0">
                <a:solidFill>
                  <a:srgbClr val="FF0000"/>
                </a:solidFill>
              </a:rPr>
              <a:t>Can be natural or legal person</a:t>
            </a:r>
          </a:p>
          <a:p>
            <a:pPr lvl="2"/>
            <a:r>
              <a:rPr lang="en-US" sz="1400" dirty="0" smtClean="0">
                <a:solidFill>
                  <a:srgbClr val="FF0000"/>
                </a:solidFill>
              </a:rPr>
              <a:t>Company member</a:t>
            </a:r>
          </a:p>
          <a:p>
            <a:pPr lvl="2">
              <a:buNone/>
            </a:pPr>
            <a:endParaRPr lang="en-US" sz="1400" dirty="0" smtClean="0">
              <a:solidFill>
                <a:srgbClr val="FF0000"/>
              </a:solidFill>
            </a:endParaRPr>
          </a:p>
          <a:p>
            <a:pPr lvl="1"/>
            <a:r>
              <a:rPr lang="en-US" sz="1400" dirty="0" smtClean="0">
                <a:solidFill>
                  <a:srgbClr val="FF0000"/>
                </a:solidFill>
              </a:rPr>
              <a:t>Corresponding members </a:t>
            </a:r>
          </a:p>
          <a:p>
            <a:pPr lvl="2"/>
            <a:r>
              <a:rPr lang="en-US" sz="1400" b="1" u="sng" dirty="0" smtClean="0">
                <a:solidFill>
                  <a:srgbClr val="FF0000"/>
                </a:solidFill>
              </a:rPr>
              <a:t>foreign (recognized) physicists </a:t>
            </a:r>
          </a:p>
          <a:p>
            <a:pPr lvl="2"/>
            <a:r>
              <a:rPr lang="en-US" sz="1400" b="1" u="sng" dirty="0" smtClean="0">
                <a:solidFill>
                  <a:srgbClr val="FF0000"/>
                </a:solidFill>
              </a:rPr>
              <a:t> Belgian medical physicist not involved in individual patient care</a:t>
            </a:r>
          </a:p>
          <a:p>
            <a:pPr lvl="2"/>
            <a:endParaRPr lang="en-US" sz="1400" b="1" u="sng" dirty="0" smtClean="0">
              <a:solidFill>
                <a:srgbClr val="FF0000"/>
              </a:solidFill>
            </a:endParaRPr>
          </a:p>
          <a:p>
            <a:pPr lvl="1"/>
            <a:r>
              <a:rPr lang="en-US" sz="1400" dirty="0" smtClean="0">
                <a:solidFill>
                  <a:srgbClr val="FF0000"/>
                </a:solidFill>
              </a:rPr>
              <a:t>Student members : master and </a:t>
            </a:r>
            <a:r>
              <a:rPr lang="en-US" sz="1400" dirty="0" err="1" smtClean="0">
                <a:solidFill>
                  <a:srgbClr val="FF0000"/>
                </a:solidFill>
              </a:rPr>
              <a:t>phd</a:t>
            </a:r>
            <a:r>
              <a:rPr lang="en-US" sz="1400" dirty="0" smtClean="0">
                <a:solidFill>
                  <a:srgbClr val="FF0000"/>
                </a:solidFill>
              </a:rPr>
              <a:t> students</a:t>
            </a:r>
          </a:p>
          <a:p>
            <a:pPr marL="457200" lvl="1" indent="0">
              <a:buNone/>
            </a:pPr>
            <a:endParaRPr lang="en-US" sz="1400" dirty="0" smtClean="0">
              <a:solidFill>
                <a:srgbClr val="FF0000"/>
              </a:solidFill>
              <a:sym typeface="Wingdings" panose="05000000000000000000" pitchFamily="2" charset="2"/>
            </a:endParaRPr>
          </a:p>
          <a:p>
            <a:pPr marL="457200" lvl="1" indent="0">
              <a:buNone/>
            </a:pPr>
            <a:endParaRPr lang="en-US" sz="1400" dirty="0" smtClean="0">
              <a:solidFill>
                <a:srgbClr val="FF0000"/>
              </a:solidFill>
              <a:sym typeface="Wingdings" panose="05000000000000000000" pitchFamily="2" charset="2"/>
            </a:endParaRPr>
          </a:p>
          <a:p>
            <a:pPr marL="457200" lvl="1" indent="0">
              <a:buNone/>
            </a:pPr>
            <a:r>
              <a:rPr lang="en-US" sz="1400" dirty="0" smtClean="0">
                <a:solidFill>
                  <a:srgbClr val="FF0000"/>
                </a:solidFill>
                <a:sym typeface="Wingdings" panose="05000000000000000000" pitchFamily="2" charset="2"/>
              </a:rPr>
              <a:t> can NOT vote</a:t>
            </a:r>
          </a:p>
          <a:p>
            <a:pPr marL="457200" lvl="1" indent="0">
              <a:buNone/>
            </a:pPr>
            <a:endParaRPr lang="en-US" sz="1400" dirty="0" smtClean="0">
              <a:solidFill>
                <a:srgbClr val="FF0000"/>
              </a:solidFill>
              <a:sym typeface="Wingdings" panose="05000000000000000000" pitchFamily="2" charset="2"/>
            </a:endParaRPr>
          </a:p>
          <a:p>
            <a:pPr marL="457200" lvl="1" indent="0">
              <a:buNone/>
            </a:pPr>
            <a:endParaRPr lang="en-US" sz="1400" dirty="0" smtClean="0">
              <a:solidFill>
                <a:srgbClr val="FF0000"/>
              </a:solidFill>
            </a:endParaRPr>
          </a:p>
        </p:txBody>
      </p:sp>
    </p:spTree>
    <p:extLst>
      <p:ext uri="{BB962C8B-B14F-4D97-AF65-F5344CB8AC3E}">
        <p14:creationId xmlns:p14="http://schemas.microsoft.com/office/powerpoint/2010/main" val="1920723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3566</TotalTime>
  <Words>1425</Words>
  <Application>Microsoft Office PowerPoint</Application>
  <PresentationFormat>Aangepast</PresentationFormat>
  <Paragraphs>249</Paragraphs>
  <Slides>15</Slides>
  <Notes>0</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Kantoorthema</vt:lpstr>
      <vt:lpstr>PowerPoint-presentatie</vt:lpstr>
      <vt:lpstr>Create Professional Union</vt:lpstr>
      <vt:lpstr>To apply as “NPO recognised as PU”, we need to add to the statutes:</vt:lpstr>
      <vt:lpstr>1. Membership types: current situation</vt:lpstr>
      <vt:lpstr>Currently:</vt:lpstr>
      <vt:lpstr>First suggestion created during 4th meeting:</vt:lpstr>
      <vt:lpstr>Feedback VSDC</vt:lpstr>
      <vt:lpstr>Feedback Member</vt:lpstr>
      <vt:lpstr>Version 2</vt:lpstr>
      <vt:lpstr>2. Condition to become board member </vt:lpstr>
      <vt:lpstr>3. Sanctions when non compliant to internal code of conduct,  </vt:lpstr>
      <vt:lpstr>Feedback VSDC on sanctions</vt:lpstr>
      <vt:lpstr>New statutes</vt:lpstr>
      <vt:lpstr>Change name BHPA? Vote before BHPA 2021? </vt:lpstr>
      <vt:lpstr>New statutes</vt:lpstr>
    </vt:vector>
  </TitlesOfParts>
  <Company>OLVZ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B-STRO 2019</dc:title>
  <dc:creator>vision</dc:creator>
  <cp:lastModifiedBy>Jan</cp:lastModifiedBy>
  <cp:revision>442</cp:revision>
  <cp:lastPrinted>2019-09-17T10:05:15Z</cp:lastPrinted>
  <dcterms:created xsi:type="dcterms:W3CDTF">2019-08-19T15:43:52Z</dcterms:created>
  <dcterms:modified xsi:type="dcterms:W3CDTF">2020-12-04T22:29:13Z</dcterms:modified>
</cp:coreProperties>
</file>