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8" r:id="rId2"/>
    <p:sldId id="278" r:id="rId3"/>
    <p:sldId id="280" r:id="rId4"/>
    <p:sldId id="284" r:id="rId5"/>
    <p:sldId id="285" r:id="rId6"/>
    <p:sldId id="288" r:id="rId7"/>
    <p:sldId id="308" r:id="rId8"/>
    <p:sldId id="289" r:id="rId9"/>
    <p:sldId id="315" r:id="rId10"/>
    <p:sldId id="316" r:id="rId11"/>
    <p:sldId id="317" r:id="rId12"/>
    <p:sldId id="318" r:id="rId13"/>
    <p:sldId id="330" r:id="rId14"/>
    <p:sldId id="319" r:id="rId15"/>
    <p:sldId id="332" r:id="rId16"/>
    <p:sldId id="320" r:id="rId17"/>
    <p:sldId id="321" r:id="rId18"/>
    <p:sldId id="322" r:id="rId19"/>
    <p:sldId id="323" r:id="rId20"/>
    <p:sldId id="324" r:id="rId21"/>
    <p:sldId id="325" r:id="rId22"/>
    <p:sldId id="313" r:id="rId23"/>
    <p:sldId id="329" r:id="rId24"/>
    <p:sldId id="328" r:id="rId25"/>
    <p:sldId id="309" r:id="rId26"/>
    <p:sldId id="310" r:id="rId27"/>
    <p:sldId id="311" r:id="rId28"/>
    <p:sldId id="312" r:id="rId29"/>
    <p:sldId id="314" r:id="rId30"/>
    <p:sldId id="326" r:id="rId31"/>
    <p:sldId id="327" r:id="rId32"/>
    <p:sldId id="331" r:id="rId33"/>
  </p:sldIdLst>
  <p:sldSz cx="12192000" cy="6858000"/>
  <p:notesSz cx="6794500" cy="9906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926" autoAdjust="0"/>
    <p:restoredTop sz="94660" autoAdjust="0"/>
  </p:normalViewPr>
  <p:slideViewPr>
    <p:cSldViewPr snapToGrid="0">
      <p:cViewPr varScale="1">
        <p:scale>
          <a:sx n="90" d="100"/>
          <a:sy n="90" d="100"/>
        </p:scale>
        <p:origin x="-102" y="-42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idx="1"/>
          </p:nvPr>
        </p:nvSpPr>
        <p:spPr>
          <a:xfrm>
            <a:off x="3848100" y="0"/>
            <a:ext cx="2944813" cy="495300"/>
          </a:xfrm>
          <a:prstGeom prst="rect">
            <a:avLst/>
          </a:prstGeom>
        </p:spPr>
        <p:txBody>
          <a:bodyPr vert="horz" lIns="91440" tIns="45720" rIns="91440" bIns="45720" rtlCol="0"/>
          <a:lstStyle>
            <a:lvl1pPr algn="r">
              <a:defRPr sz="1200"/>
            </a:lvl1pPr>
          </a:lstStyle>
          <a:p>
            <a:fld id="{A864302B-7480-4C2C-9733-5A94E990204D}" type="datetimeFigureOut">
              <a:rPr lang="en-US" smtClean="0"/>
              <a:pPr/>
              <a:t>10/22/2020</a:t>
            </a:fld>
            <a:endParaRPr lang="en-US"/>
          </a:p>
        </p:txBody>
      </p:sp>
      <p:sp>
        <p:nvSpPr>
          <p:cNvPr id="4" name="Tijdelijke aanduiding voor dia-afbeelding 3"/>
          <p:cNvSpPr>
            <a:spLocks noGrp="1" noRot="1" noChangeAspect="1"/>
          </p:cNvSpPr>
          <p:nvPr>
            <p:ph type="sldImg" idx="2"/>
          </p:nvPr>
        </p:nvSpPr>
        <p:spPr>
          <a:xfrm>
            <a:off x="95250" y="742950"/>
            <a:ext cx="6604000" cy="3714750"/>
          </a:xfrm>
          <a:prstGeom prst="rect">
            <a:avLst/>
          </a:prstGeom>
          <a:noFill/>
          <a:ln w="12700">
            <a:solidFill>
              <a:prstClr val="black"/>
            </a:solidFill>
          </a:ln>
        </p:spPr>
        <p:txBody>
          <a:bodyPr vert="horz" lIns="91440" tIns="45720" rIns="91440" bIns="45720" rtlCol="0" anchor="ctr"/>
          <a:lstStyle/>
          <a:p>
            <a:endParaRPr lang="en-US"/>
          </a:p>
        </p:txBody>
      </p:sp>
      <p:sp>
        <p:nvSpPr>
          <p:cNvPr id="5" name="Tijdelijke aanduiding voor notities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voettekst 5"/>
          <p:cNvSpPr>
            <a:spLocks noGrp="1"/>
          </p:cNvSpPr>
          <p:nvPr>
            <p:ph type="ftr" sz="quarter" idx="4"/>
          </p:nvPr>
        </p:nvSpPr>
        <p:spPr>
          <a:xfrm>
            <a:off x="0" y="9409113"/>
            <a:ext cx="2944813" cy="495300"/>
          </a:xfrm>
          <a:prstGeom prst="rect">
            <a:avLst/>
          </a:prstGeom>
        </p:spPr>
        <p:txBody>
          <a:bodyPr vert="horz" lIns="91440" tIns="45720" rIns="91440" bIns="45720" rtlCol="0" anchor="b"/>
          <a:lstStyle>
            <a:lvl1pPr algn="l">
              <a:defRPr sz="1200"/>
            </a:lvl1pPr>
          </a:lstStyle>
          <a:p>
            <a:endParaRPr lang="en-US"/>
          </a:p>
        </p:txBody>
      </p:sp>
      <p:sp>
        <p:nvSpPr>
          <p:cNvPr id="7" name="Tijdelijke aanduiding voor dianummer 6"/>
          <p:cNvSpPr>
            <a:spLocks noGrp="1"/>
          </p:cNvSpPr>
          <p:nvPr>
            <p:ph type="sldNum" sz="quarter" idx="5"/>
          </p:nvPr>
        </p:nvSpPr>
        <p:spPr>
          <a:xfrm>
            <a:off x="3848100" y="9409113"/>
            <a:ext cx="2944813" cy="495300"/>
          </a:xfrm>
          <a:prstGeom prst="rect">
            <a:avLst/>
          </a:prstGeom>
        </p:spPr>
        <p:txBody>
          <a:bodyPr vert="horz" lIns="91440" tIns="45720" rIns="91440" bIns="45720" rtlCol="0" anchor="b"/>
          <a:lstStyle>
            <a:lvl1pPr algn="r">
              <a:defRPr sz="1200"/>
            </a:lvl1pPr>
          </a:lstStyle>
          <a:p>
            <a:fld id="{5AB85A79-0439-4F5F-8698-920AD05E403E}" type="slidenum">
              <a:rPr lang="en-US" smtClean="0"/>
              <a:pPr/>
              <a:t>‹nr.›</a:t>
            </a:fld>
            <a:endParaRPr lang="en-US"/>
          </a:p>
        </p:txBody>
      </p:sp>
    </p:spTree>
    <p:extLst>
      <p:ext uri="{BB962C8B-B14F-4D97-AF65-F5344CB8AC3E}">
        <p14:creationId xmlns="" xmlns:p14="http://schemas.microsoft.com/office/powerpoint/2010/main" val="1136145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30"/>
            <a:ext cx="103632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a:p>
        </p:txBody>
      </p:sp>
      <p:sp>
        <p:nvSpPr>
          <p:cNvPr id="4" name="Tijdelijke aanduiding voor datum 3"/>
          <p:cNvSpPr>
            <a:spLocks noGrp="1"/>
          </p:cNvSpPr>
          <p:nvPr>
            <p:ph type="dt" sz="half" idx="10"/>
          </p:nvPr>
        </p:nvSpPr>
        <p:spPr/>
        <p:txBody>
          <a:bodyPr/>
          <a:lstStyle/>
          <a:p>
            <a:fld id="{0BB9AFD1-E9AB-47BF-AF27-BD1A12EB2DF8}" type="datetimeFigureOut">
              <a:rPr lang="nl-BE" smtClean="0"/>
              <a:pPr/>
              <a:t>22/10/2020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 xmlns:p14="http://schemas.microsoft.com/office/powerpoint/2010/main" val="3312464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0BB9AFD1-E9AB-47BF-AF27-BD1A12EB2DF8}" type="datetimeFigureOut">
              <a:rPr lang="nl-BE" smtClean="0"/>
              <a:pPr/>
              <a:t>22/10/2020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 xmlns:p14="http://schemas.microsoft.com/office/powerpoint/2010/main" val="1084685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11785600" y="274643"/>
            <a:ext cx="36576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812800" y="274643"/>
            <a:ext cx="107696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0BB9AFD1-E9AB-47BF-AF27-BD1A12EB2DF8}" type="datetimeFigureOut">
              <a:rPr lang="nl-BE" smtClean="0"/>
              <a:pPr/>
              <a:t>22/10/2020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 xmlns:p14="http://schemas.microsoft.com/office/powerpoint/2010/main" val="2730728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0BB9AFD1-E9AB-47BF-AF27-BD1A12EB2DF8}" type="datetimeFigureOut">
              <a:rPr lang="nl-BE" smtClean="0"/>
              <a:pPr/>
              <a:t>22/10/2020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 xmlns:p14="http://schemas.microsoft.com/office/powerpoint/2010/main" val="2510254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5"/>
            <a:ext cx="103632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0BB9AFD1-E9AB-47BF-AF27-BD1A12EB2DF8}" type="datetimeFigureOut">
              <a:rPr lang="nl-BE" smtClean="0"/>
              <a:pPr/>
              <a:t>22/10/2020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 xmlns:p14="http://schemas.microsoft.com/office/powerpoint/2010/main" val="2927252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8128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82296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p>
            <a:fld id="{0BB9AFD1-E9AB-47BF-AF27-BD1A12EB2DF8}" type="datetimeFigureOut">
              <a:rPr lang="nl-BE" smtClean="0"/>
              <a:pPr/>
              <a:t>22/10/2020</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 xmlns:p14="http://schemas.microsoft.com/office/powerpoint/2010/main" val="3824504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p>
            <a:fld id="{0BB9AFD1-E9AB-47BF-AF27-BD1A12EB2DF8}" type="datetimeFigureOut">
              <a:rPr lang="nl-BE" smtClean="0"/>
              <a:pPr/>
              <a:t>22/10/2020</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 xmlns:p14="http://schemas.microsoft.com/office/powerpoint/2010/main" val="2876237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2"/>
          <p:cNvSpPr>
            <a:spLocks noGrp="1"/>
          </p:cNvSpPr>
          <p:nvPr>
            <p:ph type="dt" sz="half" idx="10"/>
          </p:nvPr>
        </p:nvSpPr>
        <p:spPr/>
        <p:txBody>
          <a:bodyPr/>
          <a:lstStyle/>
          <a:p>
            <a:fld id="{0BB9AFD1-E9AB-47BF-AF27-BD1A12EB2DF8}" type="datetimeFigureOut">
              <a:rPr lang="nl-BE" smtClean="0"/>
              <a:pPr/>
              <a:t>22/10/2020</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 xmlns:p14="http://schemas.microsoft.com/office/powerpoint/2010/main" val="3374201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BB9AFD1-E9AB-47BF-AF27-BD1A12EB2DF8}" type="datetimeFigureOut">
              <a:rPr lang="nl-BE" smtClean="0"/>
              <a:pPr/>
              <a:t>22/10/2020</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 xmlns:p14="http://schemas.microsoft.com/office/powerpoint/2010/main" val="181918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3" y="273050"/>
            <a:ext cx="4011084"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BB9AFD1-E9AB-47BF-AF27-BD1A12EB2DF8}" type="datetimeFigureOut">
              <a:rPr lang="nl-BE" smtClean="0"/>
              <a:pPr/>
              <a:t>22/10/2020</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 xmlns:p14="http://schemas.microsoft.com/office/powerpoint/2010/main" val="1790832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BB9AFD1-E9AB-47BF-AF27-BD1A12EB2DF8}" type="datetimeFigureOut">
              <a:rPr lang="nl-BE" smtClean="0"/>
              <a:pPr/>
              <a:t>22/10/2020</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 xmlns:p14="http://schemas.microsoft.com/office/powerpoint/2010/main" val="359663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smtClean="0"/>
              <a:t>Klik om de stijl te bewerken</a:t>
            </a:r>
            <a:endParaRPr lang="en-US"/>
          </a:p>
        </p:txBody>
      </p:sp>
      <p:sp>
        <p:nvSpPr>
          <p:cNvPr id="3" name="Tijdelijke aanduiding voor tekst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B9AFD1-E9AB-47BF-AF27-BD1A12EB2DF8}" type="datetimeFigureOut">
              <a:rPr lang="nl-BE" smtClean="0"/>
              <a:pPr/>
              <a:t>22/10/2020</a:t>
            </a:fld>
            <a:endParaRPr lang="nl-BE"/>
          </a:p>
        </p:txBody>
      </p:sp>
      <p:sp>
        <p:nvSpPr>
          <p:cNvPr id="5" name="Tijdelijke aanduiding voor voettekst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8F6843-A170-44E6-B034-566017716D1A}" type="slidenum">
              <a:rPr lang="nl-BE" smtClean="0"/>
              <a:pPr/>
              <a:t>‹nr.›</a:t>
            </a:fld>
            <a:endParaRPr lang="nl-BE"/>
          </a:p>
        </p:txBody>
      </p:sp>
    </p:spTree>
    <p:extLst>
      <p:ext uri="{BB962C8B-B14F-4D97-AF65-F5344CB8AC3E}">
        <p14:creationId xmlns="" xmlns:p14="http://schemas.microsoft.com/office/powerpoint/2010/main" val="34994498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conomie.fgov.be/fr/themes/entreprises/developper-et-gerer-une/unions-professionnelles" TargetMode="External"/><Relationship Id="rId2" Type="http://schemas.openxmlformats.org/officeDocument/2006/relationships/hyperlink" Target="https://economie.fgov.be/nl/themas/ondernemingen/een-onderneming-beheren-en/beroepsvereniginge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ejustice.just.fgov.be/cgi_loi/loi_a1.pl?DETAIL=2019032309/N&amp;caller=list&amp;row_id=1&amp;numero=1&amp;rech=4&amp;cn=2019032309&amp;table_name=WET&amp;nm=2019A40586&amp;la=N&amp;dt=WETBOEK+VAN+VENNOOTSCHAPPEN&amp;language=nl&amp;choix1=EN&amp;choix2=EN&amp;fromtab=wet_all&amp;nl=n&amp;sql=dt+contains++'WETBOEK'&amp;+'VAN'&amp;+'VENNOOTSCHAPPEN'and+actif+=+'Y'&amp;tri=dd+AS+RANK+&amp;trier=afkondiging&amp;imgcn.x=49&amp;imgcn.y=16#Art.9:24"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ejustice.just.fgov.be/cgi_loi/loi_a1.pl?language=nl&amp;la=N&amp;cn=2019032309&amp;table_name=wet&amp;&amp;caller=list&amp;N&amp;fromtab=wet&amp;tri=dd+AS+RANK&amp;rech=1&amp;numero=1&amp;sql=(text+contains+(''))#Art.9:25" TargetMode="External"/><Relationship Id="rId2" Type="http://schemas.openxmlformats.org/officeDocument/2006/relationships/hyperlink" Target="https://www.ejustice.just.fgov.be/cgi_loi/loi_a1.pl?language=nl&amp;la=N&amp;cn=2019032309&amp;table_name=wet&amp;&amp;caller=list&amp;N&amp;fromtab=wet&amp;tri=dd+AS+RANK&amp;rech=1&amp;numero=1&amp;sql=(text+contains+(''))#Art.9:23" TargetMode="External"/><Relationship Id="rId1" Type="http://schemas.openxmlformats.org/officeDocument/2006/relationships/slideLayout" Target="../slideLayouts/slideLayout2.xml"/><Relationship Id="rId6" Type="http://schemas.openxmlformats.org/officeDocument/2006/relationships/hyperlink" Target="https://www.ejustice.just.fgov.be/cgi_loi/loi_a1.pl?language=nl&amp;la=N&amp;cn=2019032309&amp;table_name=wet&amp;&amp;caller=list&amp;N&amp;fromtab=wet&amp;tri=dd+AS+RANK&amp;rech=1&amp;numero=1&amp;sql=(text+contains+(''))#LNK0443" TargetMode="External"/><Relationship Id="rId5" Type="http://schemas.openxmlformats.org/officeDocument/2006/relationships/hyperlink" Target="https://www.ejustice.just.fgov.be/cgi_loi/loi_a1.pl?language=nl&amp;la=N&amp;cn=2019032309&amp;table_name=wet&amp;&amp;caller=list&amp;N&amp;fromtab=wet&amp;tri=dd+AS+RANK&amp;rech=1&amp;numero=1&amp;sql=(text+contains+(''))#Art.9:26" TargetMode="External"/><Relationship Id="rId4" Type="http://schemas.openxmlformats.org/officeDocument/2006/relationships/hyperlink" Target="https://www.ejustice.just.fgov.be/cgi_loi/loi_a1.pl?language=nl&amp;la=N&amp;cn=2019032309&amp;table_name=wet&amp;&amp;caller=list&amp;N&amp;fromtab=wet&amp;tri=dd+AS+RANK&amp;rech=1&amp;numero=1&amp;sql=(text+contains+(''))#Art.9:24"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www.ejustice.just.fgov.be/cgi_loi/loi_a1.pl?language=fr&amp;la=F&amp;cn=2019032309&amp;table_name=loi&amp;&amp;caller=list&amp;F&amp;fromtab=loi&amp;tri=dd+AS+RANK&amp;rech=1&amp;numero=1&amp;sql=(text+contains+(''))#Art.9:25" TargetMode="External"/><Relationship Id="rId2" Type="http://schemas.openxmlformats.org/officeDocument/2006/relationships/hyperlink" Target="https://www.ejustice.just.fgov.be/cgi_loi/loi_a1.pl?language=fr&amp;la=F&amp;cn=2019032309&amp;table_name=loi&amp;&amp;caller=list&amp;F&amp;fromtab=loi&amp;tri=dd+AS+RANK&amp;rech=1&amp;numero=1&amp;sql=(text+contains+(''))#Art.9:23" TargetMode="External"/><Relationship Id="rId1" Type="http://schemas.openxmlformats.org/officeDocument/2006/relationships/slideLayout" Target="../slideLayouts/slideLayout2.xml"/><Relationship Id="rId6" Type="http://schemas.openxmlformats.org/officeDocument/2006/relationships/hyperlink" Target="https://www.ejustice.just.fgov.be/cgi_loi/loi_a1.pl?language=fr&amp;la=F&amp;cn=2019032309&amp;table_name=loi&amp;&amp;caller=list&amp;F&amp;fromtab=loi&amp;tri=dd+AS+RANK&amp;rech=1&amp;numero=1&amp;sql=(text+contains+(''))#LNK0443" TargetMode="External"/><Relationship Id="rId5" Type="http://schemas.openxmlformats.org/officeDocument/2006/relationships/hyperlink" Target="https://www.ejustice.just.fgov.be/cgi_loi/loi_a1.pl?language=fr&amp;la=F&amp;cn=2019032309&amp;table_name=loi&amp;&amp;caller=list&amp;F&amp;fromtab=loi&amp;tri=dd+AS+RANK&amp;rech=1&amp;numero=1&amp;sql=(text+contains+(''))#Art.9:26" TargetMode="External"/><Relationship Id="rId4" Type="http://schemas.openxmlformats.org/officeDocument/2006/relationships/hyperlink" Target="https://www.ejustice.just.fgov.be/cgi_loi/loi_a1.pl?language=fr&amp;la=F&amp;cn=2019032309&amp;table_name=loi&amp;&amp;caller=list&amp;F&amp;fromtab=loi&amp;tri=dd+AS+RANK&amp;rech=1&amp;numero=1&amp;sql=(text+contains+(''))#Art.9:24"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ipem.ac.uk/AboutIPEM/JoinIPEM.asp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nvkf.nl/nl/lidmaatschap"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aapm.org/memb/default.asp#apply"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sfpm.fr/association/reglement-interieur" TargetMode="External"/><Relationship Id="rId2" Type="http://schemas.openxmlformats.org/officeDocument/2006/relationships/hyperlink" Target="https://www.sfpm.fr/association/types-membre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nvkf.nl/resources/media/Reglement%20Structuur%20Tuchtrecht%20NVKF_20090216-ALV20090319.pdf" TargetMode="External"/><Relationship Id="rId2" Type="http://schemas.openxmlformats.org/officeDocument/2006/relationships/hyperlink" Target="https://www.aapm.org/org/policies/details.asp?id=260&amp;type=PP&amp;current=true#Section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ejustice.just.fgov.be/cgi_loi/change_lg.pl?language=fr&amp;la=F&amp;cn=2019032309&amp;table_name=loi" TargetMode="External"/><Relationship Id="rId2" Type="http://schemas.openxmlformats.org/officeDocument/2006/relationships/hyperlink" Target="https://www.ejustice.just.fgov.be/cgi_loi/change_lg.pl?language=nl&amp;la=N&amp;cn=2019032309&amp;table_name=w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21"/>
          <p:cNvSpPr txBox="1">
            <a:spLocks noChangeArrowheads="1"/>
          </p:cNvSpPr>
          <p:nvPr/>
        </p:nvSpPr>
        <p:spPr bwMode="auto">
          <a:xfrm>
            <a:off x="0" y="2787382"/>
            <a:ext cx="12192000" cy="1439863"/>
          </a:xfrm>
          <a:prstGeom prst="rect">
            <a:avLst/>
          </a:prstGeom>
          <a:noFill/>
          <a:ln w="9525">
            <a:noFill/>
            <a:miter lim="800000"/>
            <a:headEnd/>
            <a:tailEnd/>
          </a:ln>
          <a:effectLst/>
        </p:spPr>
        <p:txBody>
          <a:bodyPr lIns="121917" tIns="60958" rIns="121917" bIns="60958" anchor="ctr"/>
          <a:lstStyle/>
          <a:p>
            <a:pPr algn="ctr">
              <a:defRPr/>
            </a:pPr>
            <a:r>
              <a:rPr lang="en-US" sz="5400" dirty="0" smtClean="0"/>
              <a:t>BHPA Professional matters workgroup </a:t>
            </a:r>
          </a:p>
          <a:p>
            <a:pPr algn="ctr">
              <a:defRPr/>
            </a:pPr>
            <a:r>
              <a:rPr lang="en-US" sz="5400" dirty="0"/>
              <a:t/>
            </a:r>
            <a:br>
              <a:rPr lang="en-US" sz="5400" dirty="0"/>
            </a:br>
            <a:r>
              <a:rPr lang="en-US" sz="5400" b="1" dirty="0" smtClean="0"/>
              <a:t>Meeting 4</a:t>
            </a:r>
          </a:p>
        </p:txBody>
      </p:sp>
      <p:pic>
        <p:nvPicPr>
          <p:cNvPr id="9" name="Afbeelding 8" descr="logoBHPA.png"/>
          <p:cNvPicPr>
            <a:picLocks noChangeAspect="1"/>
          </p:cNvPicPr>
          <p:nvPr/>
        </p:nvPicPr>
        <p:blipFill>
          <a:blip r:embed="rId2" cstate="print"/>
          <a:stretch>
            <a:fillRect/>
          </a:stretch>
        </p:blipFill>
        <p:spPr>
          <a:xfrm>
            <a:off x="10521977" y="-9266"/>
            <a:ext cx="1641470" cy="124751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22300" y="457200"/>
            <a:ext cx="10972800" cy="6443669"/>
          </a:xfrm>
        </p:spPr>
        <p:txBody>
          <a:bodyPr>
            <a:normAutofit fontScale="47500" lnSpcReduction="20000"/>
          </a:bodyPr>
          <a:lstStyle/>
          <a:p>
            <a:endParaRPr lang="nl-NL" dirty="0" smtClean="0"/>
          </a:p>
          <a:p>
            <a:pPr marL="514350" indent="-514350">
              <a:buFont typeface="+mj-lt"/>
              <a:buAutoNum type="arabicPeriod"/>
            </a:pPr>
            <a:r>
              <a:rPr lang="nl-BE" dirty="0" smtClean="0"/>
              <a:t>Elke vzw moet de </a:t>
            </a:r>
            <a:r>
              <a:rPr lang="nl-BE" u="sng" dirty="0" smtClean="0"/>
              <a:t>statuten aanpassen</a:t>
            </a:r>
            <a:r>
              <a:rPr lang="nl-BE" dirty="0" smtClean="0"/>
              <a:t> aan de bepalingen van het nieuwe wetboek tegen 1 januari 2024; </a:t>
            </a:r>
          </a:p>
          <a:p>
            <a:pPr marL="514350" indent="-514350">
              <a:buFont typeface="+mj-lt"/>
              <a:buAutoNum type="arabicPeriod"/>
            </a:pPr>
            <a:r>
              <a:rPr lang="nl-BE" dirty="0" smtClean="0"/>
              <a:t>Een nieuwe </a:t>
            </a:r>
            <a:r>
              <a:rPr lang="nl-BE" u="sng" dirty="0" smtClean="0"/>
              <a:t>definitie</a:t>
            </a:r>
            <a:r>
              <a:rPr lang="nl-BE" dirty="0" smtClean="0"/>
              <a:t> voor de vzw, zonder beperking op het aantal </a:t>
            </a:r>
            <a:r>
              <a:rPr lang="nl-BE" u="sng" dirty="0" smtClean="0"/>
              <a:t>commerciële activiteiten</a:t>
            </a:r>
            <a:r>
              <a:rPr lang="nl-BE" dirty="0" smtClean="0"/>
              <a:t>, maar met een verbod op winstuitkering en op vermogensvoordelen;</a:t>
            </a:r>
          </a:p>
          <a:p>
            <a:pPr marL="514350" indent="-514350">
              <a:buFont typeface="+mj-lt"/>
              <a:buAutoNum type="arabicPeriod"/>
            </a:pPr>
            <a:r>
              <a:rPr lang="nl-BE" dirty="0" smtClean="0"/>
              <a:t>Een vzw moet een </a:t>
            </a:r>
            <a:r>
              <a:rPr lang="nl-BE" u="sng" dirty="0" smtClean="0"/>
              <a:t>belangeloos doel</a:t>
            </a:r>
            <a:r>
              <a:rPr lang="nl-BE" dirty="0" smtClean="0"/>
              <a:t> nastreven in het kader van welbepaalde activiteiten die zij tot </a:t>
            </a:r>
            <a:r>
              <a:rPr lang="nl-BE" u="sng" dirty="0" smtClean="0"/>
              <a:t>voorwerp</a:t>
            </a:r>
            <a:r>
              <a:rPr lang="nl-BE" dirty="0" smtClean="0"/>
              <a:t> heeft; doel en voorwerp moeten duidelijk statutair omschreven worden;</a:t>
            </a:r>
          </a:p>
          <a:p>
            <a:pPr marL="514350" indent="-514350">
              <a:buFont typeface="+mj-lt"/>
              <a:buAutoNum type="arabicPeriod"/>
            </a:pPr>
            <a:r>
              <a:rPr lang="nl-BE" dirty="0" smtClean="0"/>
              <a:t>Een vzw mag enkel een </a:t>
            </a:r>
            <a:r>
              <a:rPr lang="nl-BE" u="sng" dirty="0" smtClean="0"/>
              <a:t>naam</a:t>
            </a:r>
            <a:r>
              <a:rPr lang="nl-BE" dirty="0" smtClean="0"/>
              <a:t> gebruiken die nog niet door een andere rechtspersoon in gebruik is;</a:t>
            </a:r>
          </a:p>
          <a:p>
            <a:pPr marL="514350" indent="-514350">
              <a:buFont typeface="+mj-lt"/>
              <a:buAutoNum type="arabicPeriod"/>
            </a:pPr>
            <a:r>
              <a:rPr lang="nl-BE" dirty="0" smtClean="0"/>
              <a:t>Een vzw oprichten kan met </a:t>
            </a:r>
            <a:r>
              <a:rPr lang="nl-BE" u="sng" dirty="0" smtClean="0"/>
              <a:t>twee</a:t>
            </a:r>
            <a:r>
              <a:rPr lang="nl-BE" dirty="0" smtClean="0"/>
              <a:t> personen en moet niet langer met drie;</a:t>
            </a:r>
          </a:p>
          <a:p>
            <a:pPr marL="514350" indent="-514350">
              <a:buFont typeface="+mj-lt"/>
              <a:buAutoNum type="arabicPeriod"/>
            </a:pPr>
            <a:r>
              <a:rPr lang="nl-BE" dirty="0" smtClean="0"/>
              <a:t>Wijziging </a:t>
            </a:r>
            <a:r>
              <a:rPr lang="nl-BE" u="sng" dirty="0" smtClean="0"/>
              <a:t>terminologie</a:t>
            </a:r>
            <a:r>
              <a:rPr lang="nl-BE" dirty="0" smtClean="0"/>
              <a:t>: raad van bestuur wordt bestuursorgaan, huishoudelijk reglement wordt intern reglement;</a:t>
            </a:r>
          </a:p>
          <a:p>
            <a:pPr marL="514350" indent="-514350">
              <a:buFont typeface="+mj-lt"/>
              <a:buAutoNum type="arabicPeriod"/>
            </a:pPr>
            <a:r>
              <a:rPr lang="nl-BE" dirty="0" smtClean="0"/>
              <a:t>De algemene vergadering moet </a:t>
            </a:r>
            <a:r>
              <a:rPr lang="nl-BE" u="sng" dirty="0" smtClean="0"/>
              <a:t>niet langer groter zijn</a:t>
            </a:r>
            <a:r>
              <a:rPr lang="nl-BE" dirty="0" smtClean="0"/>
              <a:t> dan het bestuursorgaan; </a:t>
            </a:r>
          </a:p>
          <a:p>
            <a:pPr marL="514350" indent="-514350">
              <a:buFont typeface="+mj-lt"/>
              <a:buAutoNum type="arabicPeriod"/>
            </a:pPr>
            <a:r>
              <a:rPr lang="nl-BE" dirty="0" smtClean="0"/>
              <a:t>De statutaire </a:t>
            </a:r>
            <a:r>
              <a:rPr lang="nl-BE" u="sng" dirty="0" smtClean="0"/>
              <a:t>vertegenwoordiging</a:t>
            </a:r>
            <a:r>
              <a:rPr lang="nl-BE" dirty="0" smtClean="0"/>
              <a:t> in en buiten rechte komt enkel nog toe aan bestuurders.</a:t>
            </a:r>
          </a:p>
          <a:p>
            <a:pPr marL="514350" indent="-514350">
              <a:buFont typeface="+mj-lt"/>
              <a:buAutoNum type="arabicPeriod"/>
            </a:pPr>
            <a:r>
              <a:rPr lang="nl-BE" dirty="0" smtClean="0"/>
              <a:t>Het </a:t>
            </a:r>
            <a:r>
              <a:rPr lang="nl-BE" u="sng" dirty="0" smtClean="0"/>
              <a:t>dagelijks bestuur</a:t>
            </a:r>
            <a:r>
              <a:rPr lang="nl-BE" dirty="0" smtClean="0"/>
              <a:t> krijgt eindelijk een wettelijke definitie;</a:t>
            </a:r>
          </a:p>
          <a:p>
            <a:pPr marL="514350" indent="-514350">
              <a:buFont typeface="+mj-lt"/>
              <a:buAutoNum type="arabicPeriod"/>
            </a:pPr>
            <a:r>
              <a:rPr lang="nl-BE" dirty="0" smtClean="0"/>
              <a:t>In alle akten die de vzw verbinden, moet bij de handtekening van de persoon die de vzw vertegenwoordigt, worden vermeld in welke </a:t>
            </a:r>
            <a:r>
              <a:rPr lang="nl-BE" u="sng" dirty="0" smtClean="0"/>
              <a:t>hoedanigheid</a:t>
            </a:r>
            <a:r>
              <a:rPr lang="nl-BE" dirty="0" smtClean="0"/>
              <a:t> hij of zij optreedt; </a:t>
            </a:r>
          </a:p>
          <a:p>
            <a:pPr marL="514350" indent="-514350">
              <a:buFont typeface="+mj-lt"/>
              <a:buAutoNum type="arabicPeriod"/>
            </a:pPr>
            <a:r>
              <a:rPr lang="nl-BE" dirty="0" smtClean="0"/>
              <a:t>De </a:t>
            </a:r>
            <a:r>
              <a:rPr lang="nl-BE" u="sng" dirty="0" smtClean="0"/>
              <a:t>aansprakelijkheid</a:t>
            </a:r>
            <a:r>
              <a:rPr lang="nl-BE" dirty="0" smtClean="0"/>
              <a:t> van de bestuurders wordt duidelijk in de wet omschreven; </a:t>
            </a:r>
          </a:p>
          <a:p>
            <a:pPr marL="514350" indent="-514350">
              <a:buFont typeface="+mj-lt"/>
              <a:buAutoNum type="arabicPeriod"/>
            </a:pPr>
            <a:r>
              <a:rPr lang="nl-BE" dirty="0" smtClean="0"/>
              <a:t>Vzw’s krijgen een andere </a:t>
            </a:r>
            <a:r>
              <a:rPr lang="nl-BE" u="sng" dirty="0" smtClean="0"/>
              <a:t>indeling volgens grootte</a:t>
            </a:r>
            <a:r>
              <a:rPr lang="nl-BE" dirty="0" smtClean="0"/>
              <a:t>: kleine, andere dan kleine en micro-vzw’s;</a:t>
            </a:r>
          </a:p>
          <a:p>
            <a:pPr marL="514350" indent="-514350">
              <a:buFont typeface="+mj-lt"/>
              <a:buAutoNum type="arabicPeriod"/>
            </a:pPr>
            <a:r>
              <a:rPr lang="nl-BE" dirty="0" smtClean="0"/>
              <a:t>Er zijn nieuwe verplichte vermeldingen vereist op de </a:t>
            </a:r>
            <a:r>
              <a:rPr lang="nl-BE" u="sng" dirty="0" smtClean="0"/>
              <a:t>uitgaande stukken</a:t>
            </a:r>
            <a:r>
              <a:rPr lang="nl-BE" dirty="0" smtClean="0"/>
              <a:t> van een vzw.</a:t>
            </a:r>
          </a:p>
          <a:p>
            <a:pPr marL="514350" indent="-514350">
              <a:buFont typeface="+mj-lt"/>
              <a:buAutoNum type="arabicPeriod"/>
            </a:pPr>
            <a:r>
              <a:rPr lang="nl-BE" dirty="0" smtClean="0"/>
              <a:t>De </a:t>
            </a:r>
            <a:r>
              <a:rPr lang="nl-BE" u="sng" dirty="0" smtClean="0"/>
              <a:t>bevoegdheden van de algemene vergadering</a:t>
            </a:r>
            <a:r>
              <a:rPr lang="nl-BE" dirty="0" smtClean="0"/>
              <a:t> worden ruimer omschreven en scherper; </a:t>
            </a:r>
          </a:p>
          <a:p>
            <a:pPr marL="514350" indent="-514350">
              <a:buFont typeface="+mj-lt"/>
              <a:buAutoNum type="arabicPeriod"/>
            </a:pPr>
            <a:r>
              <a:rPr lang="nl-BE" dirty="0" smtClean="0"/>
              <a:t>De </a:t>
            </a:r>
            <a:r>
              <a:rPr lang="nl-BE" u="sng" dirty="0" smtClean="0"/>
              <a:t>oproepingstermijn</a:t>
            </a:r>
            <a:r>
              <a:rPr lang="nl-BE" dirty="0" smtClean="0"/>
              <a:t> voor de algemene vergadering wordt verlengd van 8 naar 15;</a:t>
            </a:r>
          </a:p>
          <a:p>
            <a:pPr marL="514350" indent="-514350">
              <a:buFont typeface="+mj-lt"/>
              <a:buAutoNum type="arabicPeriod"/>
            </a:pPr>
            <a:r>
              <a:rPr lang="nl-BE" dirty="0" smtClean="0"/>
              <a:t>Een lid </a:t>
            </a:r>
            <a:r>
              <a:rPr lang="nl-BE" u="sng" dirty="0" smtClean="0"/>
              <a:t>uitsluiten</a:t>
            </a:r>
            <a:r>
              <a:rPr lang="nl-BE" dirty="0" smtClean="0"/>
              <a:t> uit de algemene vergadering wordt moeilijker;</a:t>
            </a:r>
          </a:p>
          <a:p>
            <a:pPr marL="514350" indent="-514350">
              <a:buFont typeface="+mj-lt"/>
              <a:buAutoNum type="arabicPeriod"/>
            </a:pPr>
            <a:r>
              <a:rPr lang="nl-BE" dirty="0" smtClean="0"/>
              <a:t>Afwijken van de </a:t>
            </a:r>
            <a:r>
              <a:rPr lang="nl-BE" u="sng" dirty="0" smtClean="0"/>
              <a:t>agenda</a:t>
            </a:r>
            <a:r>
              <a:rPr lang="nl-BE" dirty="0" smtClean="0"/>
              <a:t> van de algemene vergadering is in de regel niet meer mogelijk; </a:t>
            </a:r>
          </a:p>
          <a:p>
            <a:pPr marL="514350" indent="-514350">
              <a:buFont typeface="+mj-lt"/>
              <a:buAutoNum type="arabicPeriod"/>
            </a:pPr>
            <a:r>
              <a:rPr lang="nl-BE" dirty="0" smtClean="0"/>
              <a:t>Bestuurders kunnen in bepaalde gevallen zelf bestuurders </a:t>
            </a:r>
            <a:r>
              <a:rPr lang="nl-BE" u="sng" dirty="0" smtClean="0"/>
              <a:t>coöpteren</a:t>
            </a:r>
            <a:r>
              <a:rPr lang="nl-BE" dirty="0" smtClean="0"/>
              <a:t>;</a:t>
            </a:r>
          </a:p>
          <a:p>
            <a:pPr marL="514350" indent="-514350">
              <a:buFont typeface="+mj-lt"/>
              <a:buAutoNum type="arabicPeriod"/>
            </a:pPr>
            <a:r>
              <a:rPr lang="nl-BE" u="sng" dirty="0" smtClean="0"/>
              <a:t>Schriftelijke besluitvorming</a:t>
            </a:r>
            <a:r>
              <a:rPr lang="nl-BE" dirty="0" smtClean="0"/>
              <a:t> voor het bestuursorgaan wordt ingevoerd;</a:t>
            </a:r>
          </a:p>
          <a:p>
            <a:pPr marL="514350" indent="-514350">
              <a:buFont typeface="+mj-lt"/>
              <a:buAutoNum type="arabicPeriod"/>
            </a:pPr>
            <a:r>
              <a:rPr lang="nl-BE" dirty="0" smtClean="0"/>
              <a:t>Een </a:t>
            </a:r>
            <a:r>
              <a:rPr lang="nl-BE" u="sng" dirty="0" smtClean="0"/>
              <a:t>belangenconflictenregeling</a:t>
            </a:r>
            <a:r>
              <a:rPr lang="nl-BE" dirty="0" smtClean="0"/>
              <a:t> voor bestuurders wordt ingevoerd;</a:t>
            </a:r>
          </a:p>
          <a:p>
            <a:pPr marL="514350" indent="-514350">
              <a:buFont typeface="+mj-lt"/>
              <a:buAutoNum type="arabicPeriod"/>
            </a:pPr>
            <a:r>
              <a:rPr lang="nl-BE" dirty="0" smtClean="0"/>
              <a:t>Besluiten volgens de regels van </a:t>
            </a:r>
            <a:r>
              <a:rPr lang="nl-BE" u="sng" dirty="0" smtClean="0"/>
              <a:t>beraadslagende vergaderingen</a:t>
            </a:r>
            <a:r>
              <a:rPr lang="nl-BE" dirty="0" smtClean="0"/>
              <a:t> is de norm;</a:t>
            </a:r>
          </a:p>
          <a:p>
            <a:pPr marL="514350" indent="-514350">
              <a:buFont typeface="+mj-lt"/>
              <a:buAutoNum type="arabicPeriod"/>
            </a:pPr>
            <a:r>
              <a:rPr lang="nl-BE" dirty="0" smtClean="0"/>
              <a:t>Rechtspersonen-bestuurders moeten een </a:t>
            </a:r>
            <a:r>
              <a:rPr lang="nl-BE" u="sng" dirty="0" smtClean="0"/>
              <a:t>vaste vertegenwoordiger</a:t>
            </a:r>
            <a:r>
              <a:rPr lang="nl-BE" dirty="0" smtClean="0"/>
              <a:t> aanduiden in het bestuursorgaan.  </a:t>
            </a:r>
            <a:endParaRPr lang="nl-BE" dirty="0"/>
          </a:p>
        </p:txBody>
      </p:sp>
      <p:sp>
        <p:nvSpPr>
          <p:cNvPr id="4" name="Tekstvak 3"/>
          <p:cNvSpPr txBox="1"/>
          <p:nvPr/>
        </p:nvSpPr>
        <p:spPr>
          <a:xfrm>
            <a:off x="4089400" y="139700"/>
            <a:ext cx="4114800" cy="461665"/>
          </a:xfrm>
          <a:prstGeom prst="rect">
            <a:avLst/>
          </a:prstGeom>
          <a:noFill/>
        </p:spPr>
        <p:txBody>
          <a:bodyPr wrap="square" rtlCol="0">
            <a:spAutoFit/>
          </a:bodyPr>
          <a:lstStyle/>
          <a:p>
            <a:r>
              <a:rPr lang="en-US" sz="2400" dirty="0" smtClean="0"/>
              <a:t>What has changed?</a:t>
            </a:r>
            <a:endParaRPr lang="en-US" sz="2400" dirty="0"/>
          </a:p>
        </p:txBody>
      </p:sp>
    </p:spTree>
    <p:extLst>
      <p:ext uri="{BB962C8B-B14F-4D97-AF65-F5344CB8AC3E}">
        <p14:creationId xmlns="" xmlns:p14="http://schemas.microsoft.com/office/powerpoint/2010/main" val="27078412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2"/>
          <p:cNvSpPr>
            <a:spLocks noGrp="1"/>
          </p:cNvSpPr>
          <p:nvPr>
            <p:ph idx="1"/>
          </p:nvPr>
        </p:nvSpPr>
        <p:spPr>
          <a:xfrm>
            <a:off x="622300" y="673100"/>
            <a:ext cx="10972800" cy="6443669"/>
          </a:xfrm>
        </p:spPr>
        <p:txBody>
          <a:bodyPr>
            <a:normAutofit fontScale="47500" lnSpcReduction="20000"/>
          </a:bodyPr>
          <a:lstStyle/>
          <a:p>
            <a:pPr marL="514350" indent="-514350">
              <a:buFont typeface="+mj-lt"/>
              <a:buAutoNum type="arabicPeriod"/>
            </a:pPr>
            <a:r>
              <a:rPr lang="en-US" dirty="0" smtClean="0"/>
              <a:t>Each </a:t>
            </a:r>
            <a:r>
              <a:rPr lang="en-US" dirty="0"/>
              <a:t>non-profit organization must adapt its articles of association to the provisions of the new code by January 1, 2024; </a:t>
            </a:r>
            <a:endParaRPr lang="en-US" dirty="0" smtClean="0"/>
          </a:p>
          <a:p>
            <a:pPr marL="514350" indent="-514350">
              <a:buFont typeface="+mj-lt"/>
              <a:buAutoNum type="arabicPeriod"/>
            </a:pPr>
            <a:r>
              <a:rPr lang="en-US" dirty="0" smtClean="0"/>
              <a:t>A </a:t>
            </a:r>
            <a:r>
              <a:rPr lang="en-US" dirty="0"/>
              <a:t>new </a:t>
            </a:r>
            <a:r>
              <a:rPr lang="en-US" u="sng" dirty="0"/>
              <a:t>definition</a:t>
            </a:r>
            <a:r>
              <a:rPr lang="en-US" dirty="0"/>
              <a:t> for the non-profit organization, without limitation on the number of </a:t>
            </a:r>
            <a:r>
              <a:rPr lang="en-US" u="sng" dirty="0"/>
              <a:t>commercial activities</a:t>
            </a:r>
            <a:r>
              <a:rPr lang="en-US" dirty="0"/>
              <a:t>, but with a prohibition on profit distribution and on capital advantages; </a:t>
            </a:r>
            <a:endParaRPr lang="en-US" dirty="0" smtClean="0"/>
          </a:p>
          <a:p>
            <a:pPr marL="514350" indent="-514350">
              <a:buFont typeface="+mj-lt"/>
              <a:buAutoNum type="arabicPeriod"/>
            </a:pPr>
            <a:r>
              <a:rPr lang="en-US" dirty="0" smtClean="0"/>
              <a:t>A </a:t>
            </a:r>
            <a:r>
              <a:rPr lang="en-US" dirty="0"/>
              <a:t>non-profit organization must pursue a </a:t>
            </a:r>
            <a:r>
              <a:rPr lang="en-US" u="sng" dirty="0"/>
              <a:t>selfless goal </a:t>
            </a:r>
            <a:r>
              <a:rPr lang="en-US" dirty="0"/>
              <a:t>in the context of specific activities that it has as its object; purpose and object must be clearly described under the articles of association; </a:t>
            </a:r>
            <a:endParaRPr lang="en-US" dirty="0" smtClean="0"/>
          </a:p>
          <a:p>
            <a:pPr marL="514350" indent="-514350">
              <a:buFont typeface="+mj-lt"/>
              <a:buAutoNum type="arabicPeriod"/>
            </a:pPr>
            <a:r>
              <a:rPr lang="en-US" dirty="0" smtClean="0"/>
              <a:t>A </a:t>
            </a:r>
            <a:r>
              <a:rPr lang="en-US" dirty="0"/>
              <a:t>non-profit organization may only use a </a:t>
            </a:r>
            <a:r>
              <a:rPr lang="en-US" u="sng" dirty="0"/>
              <a:t>name</a:t>
            </a:r>
            <a:r>
              <a:rPr lang="en-US" dirty="0"/>
              <a:t> that is not yet in use by another legal entity; </a:t>
            </a:r>
            <a:endParaRPr lang="en-US" dirty="0" smtClean="0"/>
          </a:p>
          <a:p>
            <a:pPr marL="514350" indent="-514350">
              <a:buFont typeface="+mj-lt"/>
              <a:buAutoNum type="arabicPeriod"/>
            </a:pPr>
            <a:r>
              <a:rPr lang="en-US" dirty="0" smtClean="0"/>
              <a:t>A </a:t>
            </a:r>
            <a:r>
              <a:rPr lang="en-US" dirty="0"/>
              <a:t>non-profit organization can be set up with </a:t>
            </a:r>
            <a:r>
              <a:rPr lang="en-US" u="sng" dirty="0"/>
              <a:t>two</a:t>
            </a:r>
            <a:r>
              <a:rPr lang="en-US" dirty="0"/>
              <a:t> people and no longer has to be with three; </a:t>
            </a:r>
            <a:endParaRPr lang="en-US" dirty="0" smtClean="0"/>
          </a:p>
          <a:p>
            <a:pPr marL="514350" indent="-514350">
              <a:buFont typeface="+mj-lt"/>
              <a:buAutoNum type="arabicPeriod"/>
            </a:pPr>
            <a:r>
              <a:rPr lang="en-US" dirty="0" smtClean="0"/>
              <a:t>Change </a:t>
            </a:r>
            <a:r>
              <a:rPr lang="en-US" dirty="0"/>
              <a:t>in </a:t>
            </a:r>
            <a:r>
              <a:rPr lang="en-US" u="sng" dirty="0"/>
              <a:t>terminology</a:t>
            </a:r>
            <a:r>
              <a:rPr lang="en-US" dirty="0"/>
              <a:t>: board of directors becomes administrative body, internal regulations become internal regulations; </a:t>
            </a:r>
            <a:endParaRPr lang="en-US" dirty="0" smtClean="0"/>
          </a:p>
          <a:p>
            <a:pPr marL="514350" indent="-514350">
              <a:buFont typeface="+mj-lt"/>
              <a:buAutoNum type="arabicPeriod"/>
            </a:pPr>
            <a:r>
              <a:rPr lang="en-US" dirty="0" smtClean="0"/>
              <a:t>The </a:t>
            </a:r>
            <a:r>
              <a:rPr lang="en-US" dirty="0"/>
              <a:t>general meeting must </a:t>
            </a:r>
            <a:r>
              <a:rPr lang="en-US" u="sng" dirty="0"/>
              <a:t>be no longer larger </a:t>
            </a:r>
            <a:r>
              <a:rPr lang="en-US" dirty="0"/>
              <a:t>than the administrative body; </a:t>
            </a:r>
            <a:endParaRPr lang="en-US" dirty="0" smtClean="0"/>
          </a:p>
          <a:p>
            <a:pPr marL="514350" indent="-514350">
              <a:buFont typeface="+mj-lt"/>
              <a:buAutoNum type="arabicPeriod"/>
            </a:pPr>
            <a:r>
              <a:rPr lang="en-US" dirty="0" smtClean="0"/>
              <a:t>Statutory </a:t>
            </a:r>
            <a:r>
              <a:rPr lang="en-US" u="sng" dirty="0"/>
              <a:t>representation</a:t>
            </a:r>
            <a:r>
              <a:rPr lang="en-US" dirty="0"/>
              <a:t> in and out of court only accrues to directors</a:t>
            </a:r>
            <a:r>
              <a:rPr lang="en-US" dirty="0" smtClean="0"/>
              <a:t>.</a:t>
            </a:r>
          </a:p>
          <a:p>
            <a:pPr marL="514350" indent="-514350">
              <a:buFont typeface="+mj-lt"/>
              <a:buAutoNum type="arabicPeriod"/>
            </a:pPr>
            <a:r>
              <a:rPr lang="en-US" u="sng" dirty="0" smtClean="0"/>
              <a:t>Daily </a:t>
            </a:r>
            <a:r>
              <a:rPr lang="en-US" u="sng" dirty="0"/>
              <a:t>management </a:t>
            </a:r>
            <a:r>
              <a:rPr lang="en-US" dirty="0"/>
              <a:t>is finally getting a legal definition; </a:t>
            </a:r>
            <a:endParaRPr lang="en-US" dirty="0" smtClean="0"/>
          </a:p>
          <a:p>
            <a:pPr marL="514350" indent="-514350">
              <a:buFont typeface="+mj-lt"/>
              <a:buAutoNum type="arabicPeriod"/>
            </a:pPr>
            <a:r>
              <a:rPr lang="en-US" dirty="0" smtClean="0"/>
              <a:t>In </a:t>
            </a:r>
            <a:r>
              <a:rPr lang="en-US" dirty="0"/>
              <a:t>all acts binding the non-profit association, the signature of the person representing the non-profit association must state in which </a:t>
            </a:r>
            <a:r>
              <a:rPr lang="en-US" u="sng" dirty="0"/>
              <a:t>capacity </a:t>
            </a:r>
            <a:r>
              <a:rPr lang="en-US" dirty="0"/>
              <a:t>he or she is acting; </a:t>
            </a:r>
            <a:endParaRPr lang="en-US" dirty="0" smtClean="0"/>
          </a:p>
          <a:p>
            <a:pPr marL="514350" indent="-514350">
              <a:buFont typeface="+mj-lt"/>
              <a:buAutoNum type="arabicPeriod"/>
            </a:pPr>
            <a:r>
              <a:rPr lang="en-US" dirty="0" smtClean="0"/>
              <a:t>The </a:t>
            </a:r>
            <a:r>
              <a:rPr lang="en-US" u="sng" dirty="0"/>
              <a:t>liability of the directors </a:t>
            </a:r>
            <a:r>
              <a:rPr lang="en-US" dirty="0"/>
              <a:t>is clearly defined by law</a:t>
            </a:r>
            <a:r>
              <a:rPr lang="en-US" dirty="0" smtClean="0"/>
              <a:t>;</a:t>
            </a:r>
          </a:p>
          <a:p>
            <a:pPr marL="514350" indent="-514350">
              <a:buFont typeface="+mj-lt"/>
              <a:buAutoNum type="arabicPeriod"/>
            </a:pPr>
            <a:r>
              <a:rPr lang="en-US" dirty="0" smtClean="0"/>
              <a:t>Non-profit </a:t>
            </a:r>
            <a:r>
              <a:rPr lang="en-US" dirty="0"/>
              <a:t>organizations will be </a:t>
            </a:r>
            <a:r>
              <a:rPr lang="en-US" u="sng" dirty="0"/>
              <a:t>divided according to size:</a:t>
            </a:r>
            <a:r>
              <a:rPr lang="en-US" dirty="0"/>
              <a:t> small, other than small and micro non-profit organizations; </a:t>
            </a:r>
            <a:endParaRPr lang="en-US" dirty="0" smtClean="0"/>
          </a:p>
          <a:p>
            <a:pPr marL="514350" indent="-514350">
              <a:buFont typeface="+mj-lt"/>
              <a:buAutoNum type="arabicPeriod"/>
            </a:pPr>
            <a:r>
              <a:rPr lang="en-US" dirty="0" smtClean="0"/>
              <a:t>New </a:t>
            </a:r>
            <a:r>
              <a:rPr lang="en-US" dirty="0"/>
              <a:t>mandatory statements are required on the </a:t>
            </a:r>
            <a:r>
              <a:rPr lang="en-US" u="sng" dirty="0"/>
              <a:t>outgoing documents </a:t>
            </a:r>
            <a:r>
              <a:rPr lang="en-US" dirty="0"/>
              <a:t>of a non-profit organization</a:t>
            </a:r>
            <a:r>
              <a:rPr lang="en-US" dirty="0" smtClean="0"/>
              <a:t>.</a:t>
            </a:r>
          </a:p>
          <a:p>
            <a:pPr marL="514350" indent="-514350">
              <a:buFont typeface="+mj-lt"/>
              <a:buAutoNum type="arabicPeriod"/>
            </a:pPr>
            <a:r>
              <a:rPr lang="en-US" dirty="0" smtClean="0"/>
              <a:t>The </a:t>
            </a:r>
            <a:r>
              <a:rPr lang="en-US" u="sng" dirty="0" smtClean="0"/>
              <a:t>power </a:t>
            </a:r>
            <a:r>
              <a:rPr lang="en-US" u="sng" dirty="0"/>
              <a:t>of the general meeting </a:t>
            </a:r>
            <a:r>
              <a:rPr lang="en-US" dirty="0"/>
              <a:t>are broader and more clearly defined; </a:t>
            </a:r>
            <a:r>
              <a:rPr lang="en-US" dirty="0" smtClean="0"/>
              <a:t>-</a:t>
            </a:r>
          </a:p>
          <a:p>
            <a:pPr marL="514350" indent="-514350">
              <a:buFont typeface="+mj-lt"/>
              <a:buAutoNum type="arabicPeriod"/>
            </a:pPr>
            <a:r>
              <a:rPr lang="en-US" dirty="0" smtClean="0"/>
              <a:t>The </a:t>
            </a:r>
            <a:r>
              <a:rPr lang="en-US" u="sng" dirty="0"/>
              <a:t>notice period </a:t>
            </a:r>
            <a:r>
              <a:rPr lang="en-US" dirty="0"/>
              <a:t>for the general meeting will be extended from 8 to 15; </a:t>
            </a:r>
            <a:endParaRPr lang="en-US" dirty="0" smtClean="0"/>
          </a:p>
          <a:p>
            <a:pPr marL="514350" indent="-514350">
              <a:buFont typeface="+mj-lt"/>
              <a:buAutoNum type="arabicPeriod"/>
            </a:pPr>
            <a:r>
              <a:rPr lang="en-US" u="sng" dirty="0" smtClean="0"/>
              <a:t>Excluding </a:t>
            </a:r>
            <a:r>
              <a:rPr lang="en-US" u="sng" dirty="0"/>
              <a:t>a member </a:t>
            </a:r>
            <a:r>
              <a:rPr lang="en-US" dirty="0"/>
              <a:t>from the general meeting becomes more difficult</a:t>
            </a:r>
            <a:r>
              <a:rPr lang="en-US" dirty="0" smtClean="0"/>
              <a:t>;</a:t>
            </a:r>
          </a:p>
          <a:p>
            <a:pPr marL="514350" indent="-514350">
              <a:buFont typeface="+mj-lt"/>
              <a:buAutoNum type="arabicPeriod"/>
            </a:pPr>
            <a:r>
              <a:rPr lang="en-US" dirty="0" smtClean="0"/>
              <a:t>It </a:t>
            </a:r>
            <a:r>
              <a:rPr lang="en-US" dirty="0"/>
              <a:t>is generally no longer possible to deviate from the </a:t>
            </a:r>
            <a:r>
              <a:rPr lang="en-US" u="sng" dirty="0"/>
              <a:t>agenda</a:t>
            </a:r>
            <a:r>
              <a:rPr lang="en-US" dirty="0"/>
              <a:t> of the general meeting</a:t>
            </a:r>
            <a:r>
              <a:rPr lang="en-US" dirty="0" smtClean="0"/>
              <a:t>;</a:t>
            </a:r>
          </a:p>
          <a:p>
            <a:pPr marL="514350" indent="-514350">
              <a:buFont typeface="+mj-lt"/>
              <a:buAutoNum type="arabicPeriod"/>
            </a:pPr>
            <a:r>
              <a:rPr lang="en-US" dirty="0" smtClean="0"/>
              <a:t>Directors </a:t>
            </a:r>
            <a:r>
              <a:rPr lang="en-US" dirty="0"/>
              <a:t>can in certain cases </a:t>
            </a:r>
            <a:r>
              <a:rPr lang="en-US" u="sng" dirty="0"/>
              <a:t>co-opt</a:t>
            </a:r>
            <a:r>
              <a:rPr lang="en-US" dirty="0"/>
              <a:t> directors themselves; </a:t>
            </a:r>
            <a:endParaRPr lang="en-US" dirty="0" smtClean="0"/>
          </a:p>
          <a:p>
            <a:pPr marL="514350" indent="-514350">
              <a:buFont typeface="+mj-lt"/>
              <a:buAutoNum type="arabicPeriod"/>
            </a:pPr>
            <a:r>
              <a:rPr lang="en-US" u="sng" dirty="0" smtClean="0"/>
              <a:t>Written </a:t>
            </a:r>
            <a:r>
              <a:rPr lang="en-US" u="sng" dirty="0"/>
              <a:t>decision-making </a:t>
            </a:r>
            <a:r>
              <a:rPr lang="en-US" dirty="0"/>
              <a:t>for the administrative body is introduced; </a:t>
            </a:r>
            <a:endParaRPr lang="en-US" dirty="0" smtClean="0"/>
          </a:p>
          <a:p>
            <a:pPr marL="514350" indent="-514350">
              <a:buFont typeface="+mj-lt"/>
              <a:buAutoNum type="arabicPeriod"/>
            </a:pPr>
            <a:r>
              <a:rPr lang="en-US" dirty="0" smtClean="0"/>
              <a:t>A </a:t>
            </a:r>
            <a:r>
              <a:rPr lang="en-US" u="sng" dirty="0" smtClean="0"/>
              <a:t>conflict of interest scheme </a:t>
            </a:r>
            <a:r>
              <a:rPr lang="en-US" dirty="0" smtClean="0"/>
              <a:t>for </a:t>
            </a:r>
            <a:r>
              <a:rPr lang="en-US" dirty="0"/>
              <a:t>directors is introduced</a:t>
            </a:r>
            <a:r>
              <a:rPr lang="en-US" dirty="0" smtClean="0"/>
              <a:t>;</a:t>
            </a:r>
          </a:p>
          <a:p>
            <a:pPr marL="514350" indent="-514350">
              <a:buFont typeface="+mj-lt"/>
              <a:buAutoNum type="arabicPeriod"/>
            </a:pPr>
            <a:r>
              <a:rPr lang="en-US" dirty="0" smtClean="0"/>
              <a:t>Decisions </a:t>
            </a:r>
            <a:r>
              <a:rPr lang="en-US" dirty="0"/>
              <a:t>according to the rules of </a:t>
            </a:r>
            <a:r>
              <a:rPr lang="en-US" u="sng" dirty="0"/>
              <a:t>deliberative meetings </a:t>
            </a:r>
            <a:r>
              <a:rPr lang="en-US" dirty="0"/>
              <a:t>is the norm; </a:t>
            </a:r>
            <a:endParaRPr lang="en-US" dirty="0" smtClean="0"/>
          </a:p>
          <a:p>
            <a:pPr marL="514350" indent="-514350">
              <a:buFont typeface="+mj-lt"/>
              <a:buAutoNum type="arabicPeriod"/>
            </a:pPr>
            <a:r>
              <a:rPr lang="en-US" dirty="0" smtClean="0"/>
              <a:t>Legal </a:t>
            </a:r>
            <a:r>
              <a:rPr lang="en-US" dirty="0"/>
              <a:t>entities-directors must appoint a </a:t>
            </a:r>
            <a:r>
              <a:rPr lang="en-US" u="sng" dirty="0"/>
              <a:t>permanent representative </a:t>
            </a:r>
            <a:r>
              <a:rPr lang="en-US" dirty="0"/>
              <a:t>in the administrative body.</a:t>
            </a:r>
            <a:endParaRPr lang="nl-BE" dirty="0"/>
          </a:p>
        </p:txBody>
      </p:sp>
      <p:sp>
        <p:nvSpPr>
          <p:cNvPr id="6" name="Tekstvak 5"/>
          <p:cNvSpPr txBox="1"/>
          <p:nvPr/>
        </p:nvSpPr>
        <p:spPr>
          <a:xfrm>
            <a:off x="4089400" y="139700"/>
            <a:ext cx="4114800" cy="461665"/>
          </a:xfrm>
          <a:prstGeom prst="rect">
            <a:avLst/>
          </a:prstGeom>
          <a:noFill/>
        </p:spPr>
        <p:txBody>
          <a:bodyPr wrap="square" rtlCol="0">
            <a:spAutoFit/>
          </a:bodyPr>
          <a:lstStyle/>
          <a:p>
            <a:r>
              <a:rPr lang="en-US" sz="2400" dirty="0" smtClean="0"/>
              <a:t>What has changed?</a:t>
            </a:r>
            <a:endParaRPr lang="en-US" sz="2400" dirty="0"/>
          </a:p>
        </p:txBody>
      </p:sp>
    </p:spTree>
    <p:extLst>
      <p:ext uri="{BB962C8B-B14F-4D97-AF65-F5344CB8AC3E}">
        <p14:creationId xmlns="" xmlns:p14="http://schemas.microsoft.com/office/powerpoint/2010/main" val="2554966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New statutes</a:t>
            </a:r>
            <a:endParaRPr lang="en-US" dirty="0"/>
          </a:p>
        </p:txBody>
      </p:sp>
      <p:sp>
        <p:nvSpPr>
          <p:cNvPr id="3" name="Tijdelijke aanduiding voor inhoud 2"/>
          <p:cNvSpPr>
            <a:spLocks noGrp="1"/>
          </p:cNvSpPr>
          <p:nvPr>
            <p:ph idx="1"/>
          </p:nvPr>
        </p:nvSpPr>
        <p:spPr>
          <a:xfrm>
            <a:off x="609600" y="1600205"/>
            <a:ext cx="10972800" cy="4825995"/>
          </a:xfrm>
        </p:spPr>
        <p:txBody>
          <a:bodyPr>
            <a:normAutofit fontScale="77500" lnSpcReduction="20000"/>
          </a:bodyPr>
          <a:lstStyle/>
          <a:p>
            <a:pPr>
              <a:buNone/>
            </a:pPr>
            <a:r>
              <a:rPr lang="en-US" dirty="0" smtClean="0"/>
              <a:t>Above new legislation has been incorporated in the new statutes </a:t>
            </a:r>
          </a:p>
          <a:p>
            <a:pPr lvl="1">
              <a:buNone/>
            </a:pPr>
            <a:r>
              <a:rPr lang="en-US" dirty="0" smtClean="0"/>
              <a:t>(send to you 2 weeks ago)</a:t>
            </a:r>
          </a:p>
          <a:p>
            <a:pPr>
              <a:buNone/>
            </a:pPr>
            <a:r>
              <a:rPr lang="en-US" dirty="0" smtClean="0">
                <a:sym typeface="Wingdings" pitchFamily="2" charset="2"/>
              </a:rPr>
              <a:t> Needs to be done </a:t>
            </a:r>
            <a:r>
              <a:rPr lang="en-US" dirty="0" smtClean="0"/>
              <a:t>no later than January 1</a:t>
            </a:r>
            <a:r>
              <a:rPr lang="en-US" baseline="30000" dirty="0" smtClean="0"/>
              <a:t>st</a:t>
            </a:r>
            <a:r>
              <a:rPr lang="en-US" dirty="0" smtClean="0"/>
              <a:t> 2024</a:t>
            </a:r>
          </a:p>
          <a:p>
            <a:pPr>
              <a:buNone/>
            </a:pPr>
            <a:endParaRPr lang="en-US" dirty="0" smtClean="0"/>
          </a:p>
          <a:p>
            <a:pPr>
              <a:buNone/>
            </a:pPr>
            <a:r>
              <a:rPr lang="en-US" dirty="0" smtClean="0"/>
              <a:t>How do we change the statutes:</a:t>
            </a:r>
          </a:p>
          <a:p>
            <a:endParaRPr lang="en-US" dirty="0" smtClean="0"/>
          </a:p>
          <a:p>
            <a:pPr lvl="1"/>
            <a:r>
              <a:rPr lang="en-US" dirty="0" smtClean="0"/>
              <a:t>General assembly with 2/3e of the members present or represented. </a:t>
            </a:r>
          </a:p>
          <a:p>
            <a:pPr lvl="1"/>
            <a:r>
              <a:rPr lang="en-US" dirty="0" smtClean="0"/>
              <a:t>In case the number of 2/3 is not achieved: second  assembly where the amount of people present is not restrictive and at least 15 day after the first assembly</a:t>
            </a:r>
          </a:p>
          <a:p>
            <a:pPr lvl="1"/>
            <a:endParaRPr lang="en-US" dirty="0" smtClean="0"/>
          </a:p>
          <a:p>
            <a:pPr lvl="1"/>
            <a:r>
              <a:rPr lang="en-US" dirty="0" smtClean="0"/>
              <a:t>A majority of 2/3e of the present members or members represented is necessary to change statutes </a:t>
            </a:r>
          </a:p>
          <a:p>
            <a:pPr lvl="1"/>
            <a:r>
              <a:rPr lang="en-US" dirty="0" smtClean="0"/>
              <a:t>Change of purpose of </a:t>
            </a:r>
            <a:r>
              <a:rPr lang="en-US" dirty="0" err="1" smtClean="0"/>
              <a:t>vzw</a:t>
            </a:r>
            <a:r>
              <a:rPr lang="en-US" dirty="0" smtClean="0"/>
              <a:t>/</a:t>
            </a:r>
            <a:r>
              <a:rPr lang="en-US" dirty="0" err="1" smtClean="0"/>
              <a:t>asbl</a:t>
            </a:r>
            <a:r>
              <a:rPr lang="en-US" dirty="0" smtClean="0"/>
              <a:t>/NPO : 4/5e of the votes </a:t>
            </a:r>
            <a:r>
              <a:rPr lang="en-US" b="1" dirty="0" smtClean="0"/>
              <a:t>= necessary for Professional unio</a:t>
            </a:r>
            <a:r>
              <a:rPr lang="en-US" b="1" dirty="0"/>
              <a:t>n</a:t>
            </a:r>
            <a:endParaRPr lang="en-US" b="1" dirty="0" smtClean="0"/>
          </a:p>
          <a:p>
            <a:endParaRPr lang="en-US" dirty="0"/>
          </a:p>
        </p:txBody>
      </p:sp>
    </p:spTree>
    <p:extLst>
      <p:ext uri="{BB962C8B-B14F-4D97-AF65-F5344CB8AC3E}">
        <p14:creationId xmlns="" xmlns:p14="http://schemas.microsoft.com/office/powerpoint/2010/main" val="1109504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lgn="ctr">
              <a:buNone/>
            </a:pPr>
            <a:r>
              <a:rPr lang="en-US" sz="4000" dirty="0"/>
              <a:t>We need to vote new statutes so why stop now…</a:t>
            </a:r>
          </a:p>
          <a:p>
            <a:endParaRPr lang="en-US" sz="4000" dirty="0"/>
          </a:p>
        </p:txBody>
      </p:sp>
    </p:spTree>
    <p:extLst>
      <p:ext uri="{BB962C8B-B14F-4D97-AF65-F5344CB8AC3E}">
        <p14:creationId xmlns="" xmlns:p14="http://schemas.microsoft.com/office/powerpoint/2010/main" val="3823655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1820"/>
            <a:ext cx="10972800" cy="1143000"/>
          </a:xfrm>
        </p:spPr>
        <p:txBody>
          <a:bodyPr/>
          <a:lstStyle/>
          <a:p>
            <a:r>
              <a:rPr lang="en-US" dirty="0" smtClean="0"/>
              <a:t>What else needs to change in the statutes:</a:t>
            </a:r>
            <a:endParaRPr lang="en-US" dirty="0"/>
          </a:p>
        </p:txBody>
      </p:sp>
      <p:sp>
        <p:nvSpPr>
          <p:cNvPr id="3" name="Tijdelijke aanduiding voor inhoud 2"/>
          <p:cNvSpPr>
            <a:spLocks noGrp="1"/>
          </p:cNvSpPr>
          <p:nvPr>
            <p:ph idx="1"/>
          </p:nvPr>
        </p:nvSpPr>
        <p:spPr>
          <a:xfrm>
            <a:off x="609600" y="2392326"/>
            <a:ext cx="10972800" cy="3997834"/>
          </a:xfrm>
        </p:spPr>
        <p:txBody>
          <a:bodyPr numCol="1">
            <a:noAutofit/>
          </a:bodyPr>
          <a:lstStyle/>
          <a:p>
            <a:r>
              <a:rPr lang="en-US" sz="2400" dirty="0" smtClean="0"/>
              <a:t>Change official address formality (now still in Saint Jean)</a:t>
            </a:r>
          </a:p>
          <a:p>
            <a:pPr lvl="1">
              <a:buNone/>
            </a:pPr>
            <a:r>
              <a:rPr lang="en-US" sz="2400" b="1" dirty="0" smtClean="0">
                <a:solidFill>
                  <a:srgbClr val="FF0000"/>
                </a:solidFill>
                <a:sym typeface="Wingdings" pitchFamily="2" charset="2"/>
              </a:rPr>
              <a:t> suggestion of </a:t>
            </a:r>
            <a:r>
              <a:rPr lang="en-US" sz="2400" b="1" dirty="0" err="1" smtClean="0">
                <a:solidFill>
                  <a:srgbClr val="FF0000"/>
                </a:solidFill>
                <a:sym typeface="Wingdings" pitchFamily="2" charset="2"/>
              </a:rPr>
              <a:t>Geert</a:t>
            </a:r>
            <a:r>
              <a:rPr lang="en-US" sz="2400" b="1" dirty="0" smtClean="0">
                <a:solidFill>
                  <a:srgbClr val="FF0000"/>
                </a:solidFill>
                <a:sym typeface="Wingdings" pitchFamily="2" charset="2"/>
              </a:rPr>
              <a:t>: choose a region in stead of a address</a:t>
            </a:r>
            <a:endParaRPr lang="en-US" sz="2400" b="1" dirty="0" smtClean="0">
              <a:solidFill>
                <a:srgbClr val="FF0000"/>
              </a:solidFill>
            </a:endParaRPr>
          </a:p>
          <a:p>
            <a:r>
              <a:rPr lang="en-US" sz="2400" dirty="0" smtClean="0"/>
              <a:t>Become professional union? </a:t>
            </a:r>
            <a:r>
              <a:rPr lang="en-US" sz="2400" dirty="0" smtClean="0">
                <a:sym typeface="Wingdings" panose="05000000000000000000" pitchFamily="2" charset="2"/>
              </a:rPr>
              <a:t> Mandate was given on last GA</a:t>
            </a:r>
          </a:p>
          <a:p>
            <a:r>
              <a:rPr lang="en-US" sz="2400" dirty="0" smtClean="0"/>
              <a:t>Change name BHPA?</a:t>
            </a:r>
            <a:r>
              <a:rPr lang="nl-BE" sz="1400" dirty="0" smtClean="0"/>
              <a:t> </a:t>
            </a:r>
          </a:p>
        </p:txBody>
      </p:sp>
    </p:spTree>
    <p:extLst>
      <p:ext uri="{BB962C8B-B14F-4D97-AF65-F5344CB8AC3E}">
        <p14:creationId xmlns="" xmlns:p14="http://schemas.microsoft.com/office/powerpoint/2010/main" val="513305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Change name BHPA?</a:t>
            </a:r>
            <a:r>
              <a:rPr lang="nl-BE" sz="2800" dirty="0" smtClean="0"/>
              <a:t> </a:t>
            </a:r>
            <a:endParaRPr lang="nl-BE" dirty="0"/>
          </a:p>
        </p:txBody>
      </p:sp>
      <p:sp>
        <p:nvSpPr>
          <p:cNvPr id="3" name="Tijdelijke aanduiding voor inhoud 2"/>
          <p:cNvSpPr>
            <a:spLocks noGrp="1"/>
          </p:cNvSpPr>
          <p:nvPr>
            <p:ph idx="1"/>
          </p:nvPr>
        </p:nvSpPr>
        <p:spPr/>
        <p:txBody>
          <a:bodyPr numCol="3">
            <a:normAutofit lnSpcReduction="10000"/>
          </a:bodyPr>
          <a:lstStyle/>
          <a:p>
            <a:pPr lvl="1">
              <a:buNone/>
            </a:pPr>
            <a:r>
              <a:rPr lang="nl-BE" sz="1400" dirty="0" err="1" smtClean="0"/>
              <a:t>ideas</a:t>
            </a:r>
            <a:r>
              <a:rPr lang="nl-BE" sz="1400" dirty="0" smtClean="0"/>
              <a:t> of Piet Stevens</a:t>
            </a:r>
          </a:p>
          <a:p>
            <a:pPr lvl="1"/>
            <a:endParaRPr lang="nl-BE" sz="1000" dirty="0" smtClean="0"/>
          </a:p>
          <a:p>
            <a:pPr lvl="1"/>
            <a:endParaRPr lang="nl-BE" sz="1000" dirty="0" smtClean="0"/>
          </a:p>
          <a:p>
            <a:pPr lvl="1"/>
            <a:endParaRPr lang="nl-BE" sz="1000" dirty="0" smtClean="0"/>
          </a:p>
          <a:p>
            <a:pPr lvl="1"/>
            <a:endParaRPr lang="nl-BE" sz="1000" dirty="0" smtClean="0"/>
          </a:p>
          <a:p>
            <a:pPr lvl="1"/>
            <a:endParaRPr lang="nl-BE" sz="1000" dirty="0" smtClean="0"/>
          </a:p>
          <a:p>
            <a:pPr lvl="1"/>
            <a:endParaRPr lang="nl-BE" sz="1000" dirty="0" smtClean="0"/>
          </a:p>
          <a:p>
            <a:r>
              <a:rPr lang="nl-BE" sz="1000" dirty="0" smtClean="0"/>
              <a:t>MPA</a:t>
            </a:r>
          </a:p>
          <a:p>
            <a:r>
              <a:rPr lang="nl-BE" sz="1100" b="1" dirty="0" err="1" smtClean="0"/>
              <a:t>medical</a:t>
            </a:r>
            <a:r>
              <a:rPr lang="nl-BE" sz="1100" b="1" dirty="0" smtClean="0"/>
              <a:t> </a:t>
            </a:r>
            <a:r>
              <a:rPr lang="nl-BE" sz="1100" b="1" dirty="0" err="1" smtClean="0"/>
              <a:t>physics</a:t>
            </a:r>
            <a:r>
              <a:rPr lang="nl-BE" sz="1100" b="1" dirty="0" smtClean="0"/>
              <a:t> </a:t>
            </a:r>
            <a:r>
              <a:rPr lang="nl-BE" sz="1100" b="1" dirty="0" err="1" smtClean="0"/>
              <a:t>association</a:t>
            </a:r>
            <a:endParaRPr lang="nl-BE" sz="1100" b="1" dirty="0" smtClean="0"/>
          </a:p>
          <a:p>
            <a:r>
              <a:rPr lang="nl-BE" sz="1000" dirty="0" smtClean="0"/>
              <a:t>MEPA</a:t>
            </a:r>
          </a:p>
          <a:p>
            <a:r>
              <a:rPr lang="nl-BE" sz="1000" dirty="0" smtClean="0"/>
              <a:t>BMPA</a:t>
            </a:r>
          </a:p>
          <a:p>
            <a:r>
              <a:rPr lang="nl-BE" sz="1100" b="1" dirty="0" err="1" smtClean="0"/>
              <a:t>belgian</a:t>
            </a:r>
            <a:r>
              <a:rPr lang="nl-BE" sz="1100" b="1" dirty="0" smtClean="0"/>
              <a:t> </a:t>
            </a:r>
            <a:r>
              <a:rPr lang="nl-BE" sz="1100" b="1" dirty="0" err="1" smtClean="0"/>
              <a:t>medical</a:t>
            </a:r>
            <a:r>
              <a:rPr lang="nl-BE" sz="1100" b="1" dirty="0" smtClean="0"/>
              <a:t> </a:t>
            </a:r>
            <a:r>
              <a:rPr lang="nl-BE" sz="1100" b="1" dirty="0" err="1" smtClean="0"/>
              <a:t>physics</a:t>
            </a:r>
            <a:r>
              <a:rPr lang="nl-BE" sz="1100" b="1" dirty="0" smtClean="0"/>
              <a:t> </a:t>
            </a:r>
            <a:r>
              <a:rPr lang="nl-BE" sz="1100" b="1" dirty="0" err="1" smtClean="0"/>
              <a:t>association</a:t>
            </a:r>
            <a:endParaRPr lang="nl-BE" sz="1100" b="1" dirty="0" smtClean="0"/>
          </a:p>
          <a:p>
            <a:r>
              <a:rPr lang="nl-BE" sz="1000" dirty="0" smtClean="0"/>
              <a:t>BEMEPA</a:t>
            </a:r>
          </a:p>
          <a:p>
            <a:r>
              <a:rPr lang="nl-BE" sz="1000" dirty="0" smtClean="0"/>
              <a:t>MBPA</a:t>
            </a:r>
          </a:p>
          <a:p>
            <a:r>
              <a:rPr lang="nl-BE" sz="1000" b="1" dirty="0" err="1" smtClean="0"/>
              <a:t>medical</a:t>
            </a:r>
            <a:r>
              <a:rPr lang="nl-BE" sz="1000" b="1" dirty="0" smtClean="0"/>
              <a:t> </a:t>
            </a:r>
            <a:r>
              <a:rPr lang="nl-BE" sz="1000" b="1" dirty="0" err="1" smtClean="0"/>
              <a:t>belgian</a:t>
            </a:r>
            <a:r>
              <a:rPr lang="nl-BE" sz="1000" b="1" dirty="0" smtClean="0"/>
              <a:t> </a:t>
            </a:r>
            <a:r>
              <a:rPr lang="nl-BE" sz="1000" b="1" dirty="0" err="1" smtClean="0"/>
              <a:t>physics</a:t>
            </a:r>
            <a:r>
              <a:rPr lang="nl-BE" sz="1000" b="1" dirty="0" smtClean="0"/>
              <a:t> </a:t>
            </a:r>
            <a:r>
              <a:rPr lang="nl-BE" sz="1000" b="1" dirty="0" err="1" smtClean="0"/>
              <a:t>association</a:t>
            </a:r>
            <a:endParaRPr lang="nl-BE" sz="1000" b="1" dirty="0" smtClean="0"/>
          </a:p>
          <a:p>
            <a:r>
              <a:rPr lang="nl-BE" sz="1000" dirty="0" smtClean="0"/>
              <a:t>BMPA</a:t>
            </a:r>
          </a:p>
          <a:p>
            <a:r>
              <a:rPr lang="nl-BE" sz="1000" dirty="0" smtClean="0"/>
              <a:t>BAMP</a:t>
            </a:r>
          </a:p>
          <a:p>
            <a:r>
              <a:rPr lang="nl-BE" sz="1100" b="1" dirty="0" err="1" smtClean="0"/>
              <a:t>belgian</a:t>
            </a:r>
            <a:r>
              <a:rPr lang="nl-BE" sz="1100" b="1" dirty="0" smtClean="0"/>
              <a:t> </a:t>
            </a:r>
            <a:r>
              <a:rPr lang="nl-BE" sz="1100" b="1" dirty="0" err="1" smtClean="0"/>
              <a:t>association</a:t>
            </a:r>
            <a:r>
              <a:rPr lang="nl-BE" sz="1100" b="1" dirty="0" smtClean="0"/>
              <a:t> of </a:t>
            </a:r>
            <a:r>
              <a:rPr lang="nl-BE" sz="1100" b="1" dirty="0" err="1" smtClean="0"/>
              <a:t>medical</a:t>
            </a:r>
            <a:r>
              <a:rPr lang="nl-BE" sz="1100" b="1" dirty="0" smtClean="0"/>
              <a:t> </a:t>
            </a:r>
            <a:r>
              <a:rPr lang="nl-BE" sz="1100" b="1" dirty="0" err="1" smtClean="0"/>
              <a:t>physics</a:t>
            </a:r>
            <a:endParaRPr lang="nl-BE" sz="1100" b="1" dirty="0" smtClean="0"/>
          </a:p>
          <a:p>
            <a:r>
              <a:rPr lang="nl-BE" sz="1000" dirty="0" smtClean="0"/>
              <a:t>BEASME</a:t>
            </a:r>
          </a:p>
          <a:p>
            <a:r>
              <a:rPr lang="nl-BE" sz="1000" dirty="0" smtClean="0"/>
              <a:t>BEASMES</a:t>
            </a:r>
          </a:p>
          <a:p>
            <a:r>
              <a:rPr lang="nl-BE" sz="1000" dirty="0" smtClean="0"/>
              <a:t>BEAMS</a:t>
            </a:r>
          </a:p>
          <a:p>
            <a:r>
              <a:rPr lang="nl-BE" sz="1000" dirty="0" smtClean="0"/>
              <a:t>BEAMP</a:t>
            </a:r>
          </a:p>
          <a:p>
            <a:r>
              <a:rPr lang="nl-BE" sz="1000" dirty="0" smtClean="0"/>
              <a:t>ABMP</a:t>
            </a:r>
          </a:p>
          <a:p>
            <a:r>
              <a:rPr lang="nl-BE" sz="1100" b="1" dirty="0" err="1" smtClean="0"/>
              <a:t>association</a:t>
            </a:r>
            <a:r>
              <a:rPr lang="nl-BE" sz="1100" b="1" dirty="0" smtClean="0"/>
              <a:t> of </a:t>
            </a:r>
            <a:r>
              <a:rPr lang="nl-BE" sz="1100" b="1" dirty="0" err="1" smtClean="0"/>
              <a:t>belgian</a:t>
            </a:r>
            <a:r>
              <a:rPr lang="nl-BE" sz="1100" b="1" dirty="0" smtClean="0"/>
              <a:t> </a:t>
            </a:r>
            <a:r>
              <a:rPr lang="nl-BE" sz="1100" b="1" dirty="0" err="1" smtClean="0"/>
              <a:t>medical</a:t>
            </a:r>
            <a:r>
              <a:rPr lang="nl-BE" sz="1100" b="1" dirty="0" smtClean="0"/>
              <a:t> </a:t>
            </a:r>
            <a:r>
              <a:rPr lang="nl-BE" sz="1100" b="1" dirty="0" err="1" smtClean="0"/>
              <a:t>physics</a:t>
            </a:r>
            <a:endParaRPr lang="nl-BE" sz="1100" b="1" dirty="0" smtClean="0"/>
          </a:p>
          <a:p>
            <a:r>
              <a:rPr lang="nl-BE" sz="1000" dirty="0" smtClean="0"/>
              <a:t>ASBEME</a:t>
            </a:r>
          </a:p>
          <a:p>
            <a:r>
              <a:rPr lang="nl-BE" sz="1000" dirty="0" smtClean="0"/>
              <a:t>ASBEMES</a:t>
            </a:r>
          </a:p>
          <a:p>
            <a:r>
              <a:rPr lang="nl-BE" sz="1000" dirty="0" smtClean="0"/>
              <a:t>ASBEMICS</a:t>
            </a:r>
          </a:p>
          <a:p>
            <a:r>
              <a:rPr lang="nl-BE" sz="1000" dirty="0" smtClean="0"/>
              <a:t>SBMP</a:t>
            </a:r>
          </a:p>
          <a:p>
            <a:r>
              <a:rPr lang="nl-BE" sz="1100" b="1" dirty="0" smtClean="0"/>
              <a:t>society of </a:t>
            </a:r>
            <a:r>
              <a:rPr lang="nl-BE" sz="1100" b="1" dirty="0" err="1" smtClean="0"/>
              <a:t>belgian</a:t>
            </a:r>
            <a:r>
              <a:rPr lang="nl-BE" sz="1100" b="1" dirty="0" smtClean="0"/>
              <a:t> </a:t>
            </a:r>
            <a:r>
              <a:rPr lang="nl-BE" sz="1100" b="1" dirty="0" err="1" smtClean="0"/>
              <a:t>medical</a:t>
            </a:r>
            <a:r>
              <a:rPr lang="nl-BE" sz="1100" b="1" dirty="0" smtClean="0"/>
              <a:t> </a:t>
            </a:r>
            <a:r>
              <a:rPr lang="nl-BE" sz="1100" b="1" dirty="0" err="1" smtClean="0"/>
              <a:t>physics</a:t>
            </a:r>
            <a:endParaRPr lang="nl-BE" sz="1100" b="1" dirty="0" smtClean="0"/>
          </a:p>
          <a:p>
            <a:r>
              <a:rPr lang="nl-BE" sz="1000" dirty="0" smtClean="0"/>
              <a:t>SOBEMECS</a:t>
            </a:r>
          </a:p>
          <a:p>
            <a:r>
              <a:rPr lang="nl-BE" sz="1000" dirty="0" smtClean="0"/>
              <a:t>SOBEMICS</a:t>
            </a:r>
          </a:p>
          <a:p>
            <a:r>
              <a:rPr lang="nl-BE" sz="1000" dirty="0" smtClean="0"/>
              <a:t>SOBEMES</a:t>
            </a:r>
          </a:p>
          <a:p>
            <a:r>
              <a:rPr lang="nl-BE" sz="1000" dirty="0" smtClean="0"/>
              <a:t>BESOMEP</a:t>
            </a:r>
          </a:p>
          <a:p>
            <a:r>
              <a:rPr lang="nl-BE" sz="1100" b="1" dirty="0" err="1" smtClean="0"/>
              <a:t>belgian</a:t>
            </a:r>
            <a:r>
              <a:rPr lang="nl-BE" sz="1100" b="1" dirty="0" smtClean="0"/>
              <a:t> society </a:t>
            </a:r>
            <a:r>
              <a:rPr lang="nl-BE" sz="1100" b="1" dirty="0" err="1" smtClean="0"/>
              <a:t>for</a:t>
            </a:r>
            <a:r>
              <a:rPr lang="nl-BE" sz="1100" b="1" dirty="0" smtClean="0"/>
              <a:t> </a:t>
            </a:r>
            <a:r>
              <a:rPr lang="nl-BE" sz="1100" b="1" dirty="0" err="1" smtClean="0"/>
              <a:t>medical</a:t>
            </a:r>
            <a:r>
              <a:rPr lang="nl-BE" sz="1100" b="1" dirty="0" smtClean="0"/>
              <a:t> </a:t>
            </a:r>
            <a:r>
              <a:rPr lang="nl-BE" sz="1100" b="1" dirty="0" err="1" smtClean="0"/>
              <a:t>physics</a:t>
            </a:r>
            <a:endParaRPr lang="nl-BE" sz="1000" b="1" dirty="0" smtClean="0"/>
          </a:p>
          <a:p>
            <a:r>
              <a:rPr lang="nl-BE" sz="1000" dirty="0" smtClean="0"/>
              <a:t>BESMEP</a:t>
            </a:r>
          </a:p>
          <a:p>
            <a:r>
              <a:rPr lang="nl-BE" sz="1000" b="1" dirty="0" smtClean="0"/>
              <a:t>BESTMEP</a:t>
            </a:r>
            <a:endParaRPr lang="nl-BE" sz="1000" dirty="0" smtClean="0"/>
          </a:p>
          <a:p>
            <a:r>
              <a:rPr lang="nl-BE" sz="1000" dirty="0" smtClean="0"/>
              <a:t>BESTMES</a:t>
            </a:r>
          </a:p>
          <a:p>
            <a:r>
              <a:rPr lang="nl-BE" sz="1000" dirty="0" smtClean="0"/>
              <a:t>BESTMICS</a:t>
            </a:r>
          </a:p>
          <a:p>
            <a:r>
              <a:rPr lang="nl-BE" sz="1000" dirty="0" smtClean="0"/>
              <a:t>BESTME</a:t>
            </a:r>
          </a:p>
          <a:p>
            <a:r>
              <a:rPr lang="nl-BE" sz="1000" dirty="0" smtClean="0"/>
              <a:t>BSMP</a:t>
            </a:r>
          </a:p>
          <a:p>
            <a:r>
              <a:rPr lang="nl-BE" sz="1000" dirty="0" smtClean="0"/>
              <a:t>BMPS</a:t>
            </a:r>
          </a:p>
          <a:p>
            <a:r>
              <a:rPr lang="nl-BE" sz="1100" b="1" dirty="0" err="1" smtClean="0"/>
              <a:t>belgian</a:t>
            </a:r>
            <a:r>
              <a:rPr lang="nl-BE" sz="1100" b="1" dirty="0" smtClean="0"/>
              <a:t> </a:t>
            </a:r>
            <a:r>
              <a:rPr lang="nl-BE" sz="1100" b="1" dirty="0" err="1" smtClean="0"/>
              <a:t>medical</a:t>
            </a:r>
            <a:r>
              <a:rPr lang="nl-BE" sz="1100" b="1" dirty="0" smtClean="0"/>
              <a:t> </a:t>
            </a:r>
            <a:r>
              <a:rPr lang="nl-BE" sz="1100" b="1" dirty="0" err="1" smtClean="0"/>
              <a:t>physics</a:t>
            </a:r>
            <a:r>
              <a:rPr lang="nl-BE" sz="1100" b="1" dirty="0" smtClean="0"/>
              <a:t> society</a:t>
            </a:r>
          </a:p>
          <a:p>
            <a:r>
              <a:rPr lang="nl-BE" sz="1000" dirty="0" smtClean="0"/>
              <a:t>BEMEPS</a:t>
            </a:r>
          </a:p>
          <a:p>
            <a:r>
              <a:rPr lang="nl-BE" sz="1000" dirty="0" smtClean="0"/>
              <a:t>BEMEPY</a:t>
            </a:r>
          </a:p>
          <a:p>
            <a:r>
              <a:rPr lang="nl-BE" sz="1000" dirty="0" smtClean="0"/>
              <a:t>BMPO</a:t>
            </a:r>
          </a:p>
          <a:p>
            <a:r>
              <a:rPr lang="nl-BE" sz="1100" b="1" dirty="0" err="1" smtClean="0"/>
              <a:t>belgian</a:t>
            </a:r>
            <a:r>
              <a:rPr lang="nl-BE" sz="1100" b="1" dirty="0" smtClean="0"/>
              <a:t> </a:t>
            </a:r>
            <a:r>
              <a:rPr lang="nl-BE" sz="1100" b="1" dirty="0" err="1" smtClean="0"/>
              <a:t>medical</a:t>
            </a:r>
            <a:r>
              <a:rPr lang="nl-BE" sz="1100" b="1" dirty="0" smtClean="0"/>
              <a:t> </a:t>
            </a:r>
            <a:r>
              <a:rPr lang="nl-BE" sz="1100" b="1" dirty="0" err="1" smtClean="0"/>
              <a:t>physics</a:t>
            </a:r>
            <a:r>
              <a:rPr lang="nl-BE" sz="1100" b="1" dirty="0" smtClean="0"/>
              <a:t> </a:t>
            </a:r>
            <a:r>
              <a:rPr lang="nl-BE" sz="1100" b="1" dirty="0" err="1" smtClean="0"/>
              <a:t>organisation</a:t>
            </a:r>
            <a:endParaRPr lang="nl-BE" sz="1100" b="1" dirty="0" smtClean="0"/>
          </a:p>
          <a:p>
            <a:r>
              <a:rPr lang="nl-BE" sz="1000" dirty="0" smtClean="0"/>
              <a:t>BEMEPO</a:t>
            </a:r>
          </a:p>
          <a:p>
            <a:r>
              <a:rPr lang="nl-BE" sz="1000" dirty="0" smtClean="0"/>
              <a:t>OBMP</a:t>
            </a:r>
          </a:p>
          <a:p>
            <a:r>
              <a:rPr lang="nl-BE" sz="1100" b="1" dirty="0" err="1" smtClean="0"/>
              <a:t>organisation</a:t>
            </a:r>
            <a:r>
              <a:rPr lang="nl-BE" sz="1100" b="1" dirty="0" smtClean="0"/>
              <a:t> of </a:t>
            </a:r>
            <a:r>
              <a:rPr lang="nl-BE" sz="1100" b="1" dirty="0" err="1" smtClean="0"/>
              <a:t>belgian</a:t>
            </a:r>
            <a:r>
              <a:rPr lang="nl-BE" sz="1100" b="1" dirty="0" smtClean="0"/>
              <a:t> </a:t>
            </a:r>
            <a:r>
              <a:rPr lang="nl-BE" sz="1100" b="1" dirty="0" err="1" smtClean="0"/>
              <a:t>medical</a:t>
            </a:r>
            <a:r>
              <a:rPr lang="nl-BE" sz="1100" b="1" dirty="0" smtClean="0"/>
              <a:t> </a:t>
            </a:r>
            <a:r>
              <a:rPr lang="nl-BE" sz="1100" b="1" dirty="0" err="1" smtClean="0"/>
              <a:t>physics</a:t>
            </a:r>
            <a:endParaRPr lang="nl-BE" sz="1100" b="1" dirty="0" smtClean="0"/>
          </a:p>
          <a:p>
            <a:r>
              <a:rPr lang="nl-BE" sz="1000" dirty="0" smtClean="0"/>
              <a:t>OBEMEP</a:t>
            </a:r>
          </a:p>
          <a:p>
            <a:r>
              <a:rPr lang="nl-BE" sz="1000" dirty="0" smtClean="0"/>
              <a:t>OBEMES</a:t>
            </a:r>
          </a:p>
          <a:p>
            <a:r>
              <a:rPr lang="nl-BE" sz="1000" dirty="0" smtClean="0"/>
              <a:t>BAPM</a:t>
            </a:r>
          </a:p>
          <a:p>
            <a:r>
              <a:rPr lang="nl-BE" sz="1100" b="1" dirty="0" err="1" smtClean="0"/>
              <a:t>belgian</a:t>
            </a:r>
            <a:r>
              <a:rPr lang="nl-BE" sz="1100" b="1" dirty="0" smtClean="0"/>
              <a:t> </a:t>
            </a:r>
            <a:r>
              <a:rPr lang="nl-BE" sz="1100" b="1" dirty="0" err="1" smtClean="0"/>
              <a:t>associaton</a:t>
            </a:r>
            <a:r>
              <a:rPr lang="nl-BE" sz="1100" b="1" dirty="0" smtClean="0"/>
              <a:t> of </a:t>
            </a:r>
            <a:r>
              <a:rPr lang="nl-BE" sz="1100" b="1" dirty="0" err="1" smtClean="0"/>
              <a:t>physicists</a:t>
            </a:r>
            <a:r>
              <a:rPr lang="nl-BE" sz="1100" b="1" dirty="0" smtClean="0"/>
              <a:t> in </a:t>
            </a:r>
            <a:r>
              <a:rPr lang="nl-BE" sz="1100" b="1" dirty="0" err="1" smtClean="0"/>
              <a:t>medicine</a:t>
            </a:r>
            <a:endParaRPr lang="nl-BE" sz="1100" b="1" dirty="0" smtClean="0"/>
          </a:p>
          <a:p>
            <a:r>
              <a:rPr lang="nl-BE" sz="1000" dirty="0" smtClean="0"/>
              <a:t>BOPM</a:t>
            </a:r>
          </a:p>
          <a:p>
            <a:r>
              <a:rPr lang="nl-BE" sz="1100" b="1" dirty="0" err="1" smtClean="0"/>
              <a:t>belgian</a:t>
            </a:r>
            <a:r>
              <a:rPr lang="nl-BE" sz="1100" b="1" dirty="0" smtClean="0"/>
              <a:t> </a:t>
            </a:r>
            <a:r>
              <a:rPr lang="nl-BE" sz="1100" b="1" dirty="0" err="1" smtClean="0"/>
              <a:t>organisation</a:t>
            </a:r>
            <a:r>
              <a:rPr lang="nl-BE" sz="1100" b="1" dirty="0" smtClean="0"/>
              <a:t> of </a:t>
            </a:r>
            <a:r>
              <a:rPr lang="nl-BE" sz="1100" b="1" dirty="0" err="1" smtClean="0"/>
              <a:t>physicists</a:t>
            </a:r>
            <a:r>
              <a:rPr lang="nl-BE" sz="1100" b="1" dirty="0" smtClean="0"/>
              <a:t> in </a:t>
            </a:r>
            <a:r>
              <a:rPr lang="nl-BE" sz="1100" b="1" dirty="0" err="1" smtClean="0"/>
              <a:t>medicine</a:t>
            </a:r>
            <a:endParaRPr lang="nl-BE" sz="1100" b="1" dirty="0" smtClean="0"/>
          </a:p>
          <a:p>
            <a:r>
              <a:rPr lang="nl-BE" sz="1000" dirty="0" smtClean="0"/>
              <a:t>BEOPM</a:t>
            </a:r>
          </a:p>
          <a:p>
            <a:r>
              <a:rPr lang="nl-BE" sz="1000" dirty="0" smtClean="0"/>
              <a:t>BEOPME</a:t>
            </a:r>
          </a:p>
          <a:p>
            <a:r>
              <a:rPr lang="nl-BE" sz="1000" dirty="0" smtClean="0"/>
              <a:t>BOPME</a:t>
            </a:r>
          </a:p>
          <a:p>
            <a:r>
              <a:rPr lang="nl-BE" sz="1000" dirty="0" smtClean="0"/>
              <a:t>BSPM</a:t>
            </a:r>
          </a:p>
          <a:p>
            <a:r>
              <a:rPr lang="nl-BE" sz="1100" b="1" dirty="0" err="1" smtClean="0"/>
              <a:t>belgian</a:t>
            </a:r>
            <a:r>
              <a:rPr lang="nl-BE" sz="1100" b="1" dirty="0" smtClean="0"/>
              <a:t> society of </a:t>
            </a:r>
            <a:r>
              <a:rPr lang="nl-BE" sz="1100" b="1" dirty="0" err="1" smtClean="0"/>
              <a:t>physicists</a:t>
            </a:r>
            <a:r>
              <a:rPr lang="nl-BE" sz="1100" b="1" dirty="0" smtClean="0"/>
              <a:t> in </a:t>
            </a:r>
            <a:r>
              <a:rPr lang="nl-BE" sz="1100" b="1" dirty="0" err="1" smtClean="0"/>
              <a:t>medicine</a:t>
            </a:r>
            <a:endParaRPr lang="nl-BE" sz="1100" b="1" dirty="0" smtClean="0"/>
          </a:p>
          <a:p>
            <a:r>
              <a:rPr lang="nl-BE" sz="1000" dirty="0" smtClean="0"/>
              <a:t>BESOPM</a:t>
            </a:r>
          </a:p>
          <a:p>
            <a:r>
              <a:rPr lang="nl-BE" sz="1000" dirty="0" smtClean="0"/>
              <a:t>BESTPM</a:t>
            </a:r>
          </a:p>
          <a:p>
            <a:r>
              <a:rPr lang="nl-BE" sz="1000" dirty="0" smtClean="0"/>
              <a:t>BESTPME</a:t>
            </a:r>
          </a:p>
          <a:p>
            <a:r>
              <a:rPr lang="nl-BE" sz="1000" dirty="0" smtClean="0"/>
              <a:t>BESTMPE</a:t>
            </a:r>
          </a:p>
          <a:p>
            <a:r>
              <a:rPr lang="nl-BE" sz="1000" dirty="0" smtClean="0"/>
              <a:t>SBPM</a:t>
            </a:r>
          </a:p>
          <a:p>
            <a:r>
              <a:rPr lang="nl-BE" sz="1100" b="1" dirty="0" smtClean="0"/>
              <a:t>society of </a:t>
            </a:r>
            <a:r>
              <a:rPr lang="nl-BE" sz="1100" b="1" dirty="0" err="1" smtClean="0"/>
              <a:t>belgian</a:t>
            </a:r>
            <a:r>
              <a:rPr lang="nl-BE" sz="1100" b="1" dirty="0" smtClean="0"/>
              <a:t> </a:t>
            </a:r>
            <a:r>
              <a:rPr lang="nl-BE" sz="1100" b="1" dirty="0" err="1" smtClean="0"/>
              <a:t>physicists</a:t>
            </a:r>
            <a:r>
              <a:rPr lang="nl-BE" sz="1100" b="1" dirty="0" smtClean="0"/>
              <a:t> in </a:t>
            </a:r>
            <a:r>
              <a:rPr lang="nl-BE" sz="1100" b="1" dirty="0" err="1" smtClean="0"/>
              <a:t>medicine</a:t>
            </a:r>
            <a:endParaRPr lang="nl-BE" sz="1100" b="1" dirty="0" smtClean="0"/>
          </a:p>
          <a:p>
            <a:r>
              <a:rPr lang="nl-BE" sz="1000" dirty="0" smtClean="0"/>
              <a:t>SOBEPME</a:t>
            </a:r>
          </a:p>
          <a:p>
            <a:endParaRPr lang="en-US" sz="700" dirty="0" smtClean="0"/>
          </a:p>
          <a:p>
            <a:endParaRPr lang="nl-B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How to create Professional Union</a:t>
            </a:r>
            <a:endParaRPr lang="en-US" dirty="0"/>
          </a:p>
        </p:txBody>
      </p:sp>
      <p:sp>
        <p:nvSpPr>
          <p:cNvPr id="3" name="Tijdelijke aanduiding voor inhoud 2"/>
          <p:cNvSpPr>
            <a:spLocks noGrp="1"/>
          </p:cNvSpPr>
          <p:nvPr>
            <p:ph idx="1"/>
          </p:nvPr>
        </p:nvSpPr>
        <p:spPr/>
        <p:txBody>
          <a:bodyPr/>
          <a:lstStyle/>
          <a:p>
            <a:r>
              <a:rPr lang="en-US" dirty="0"/>
              <a:t>See: </a:t>
            </a:r>
            <a:r>
              <a:rPr lang="en-US" dirty="0">
                <a:hlinkClick r:id="rId2"/>
              </a:rPr>
              <a:t>https://</a:t>
            </a:r>
            <a:r>
              <a:rPr lang="en-US" dirty="0" smtClean="0">
                <a:hlinkClick r:id="rId2"/>
              </a:rPr>
              <a:t>economie.fgov.be/nl/themas/ondernemingen/een-onderneming-beheren-en/beroepsverenigingen</a:t>
            </a:r>
            <a:endParaRPr lang="en-US" dirty="0" smtClean="0"/>
          </a:p>
          <a:p>
            <a:r>
              <a:rPr lang="en-US" dirty="0">
                <a:hlinkClick r:id="rId3"/>
              </a:rPr>
              <a:t>https://</a:t>
            </a:r>
            <a:r>
              <a:rPr lang="en-US" dirty="0" smtClean="0">
                <a:hlinkClick r:id="rId3"/>
              </a:rPr>
              <a:t>economie.fgov.be/fr/themes/entreprises/developper-et-gerer-une/unions-professionnelles</a:t>
            </a:r>
            <a:endParaRPr lang="en-US" dirty="0" smtClean="0"/>
          </a:p>
          <a:p>
            <a:endParaRPr lang="en-US" dirty="0"/>
          </a:p>
        </p:txBody>
      </p:sp>
    </p:spTree>
    <p:extLst>
      <p:ext uri="{BB962C8B-B14F-4D97-AF65-F5344CB8AC3E}">
        <p14:creationId xmlns="" xmlns:p14="http://schemas.microsoft.com/office/powerpoint/2010/main" val="3004439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How to create Professional Union</a:t>
            </a:r>
            <a:endParaRPr lang="en-US" dirty="0"/>
          </a:p>
        </p:txBody>
      </p:sp>
      <p:sp>
        <p:nvSpPr>
          <p:cNvPr id="3" name="Tijdelijke aanduiding voor inhoud 2"/>
          <p:cNvSpPr>
            <a:spLocks noGrp="1"/>
          </p:cNvSpPr>
          <p:nvPr>
            <p:ph idx="1"/>
          </p:nvPr>
        </p:nvSpPr>
        <p:spPr/>
        <p:txBody>
          <a:bodyPr/>
          <a:lstStyle/>
          <a:p>
            <a:r>
              <a:rPr lang="en-US" dirty="0" smtClean="0"/>
              <a:t>Also same new legislation since 2019</a:t>
            </a:r>
          </a:p>
          <a:p>
            <a:r>
              <a:rPr lang="en-US" dirty="0" smtClean="0"/>
              <a:t>PU (</a:t>
            </a:r>
            <a:r>
              <a:rPr lang="en-US" dirty="0" err="1" smtClean="0"/>
              <a:t>beroepsvereniging</a:t>
            </a:r>
            <a:r>
              <a:rPr lang="en-US" dirty="0" smtClean="0"/>
              <a:t>/ </a:t>
            </a:r>
            <a:r>
              <a:rPr lang="en-US" dirty="0"/>
              <a:t>Unions </a:t>
            </a:r>
            <a:r>
              <a:rPr lang="en-US" dirty="0" err="1" smtClean="0"/>
              <a:t>professionnelles</a:t>
            </a:r>
            <a:r>
              <a:rPr lang="en-US" dirty="0" smtClean="0"/>
              <a:t>) disappears</a:t>
            </a:r>
          </a:p>
          <a:p>
            <a:r>
              <a:rPr lang="en-US" dirty="0" smtClean="0"/>
              <a:t>Now NPO/VZW/ASBL needs to apply for a </a:t>
            </a:r>
          </a:p>
          <a:p>
            <a:pPr lvl="1"/>
            <a:r>
              <a:rPr lang="en-US" dirty="0" smtClean="0"/>
              <a:t>“NPO </a:t>
            </a:r>
            <a:r>
              <a:rPr lang="en-US" dirty="0" err="1" smtClean="0"/>
              <a:t>recognised</a:t>
            </a:r>
            <a:r>
              <a:rPr lang="en-US" dirty="0" smtClean="0"/>
              <a:t> as PU” </a:t>
            </a:r>
          </a:p>
          <a:p>
            <a:pPr lvl="1"/>
            <a:r>
              <a:rPr lang="en-US" dirty="0" smtClean="0"/>
              <a:t>“</a:t>
            </a:r>
            <a:r>
              <a:rPr lang="en-US" dirty="0" err="1" smtClean="0"/>
              <a:t>Vzw</a:t>
            </a:r>
            <a:r>
              <a:rPr lang="en-US" dirty="0" smtClean="0"/>
              <a:t> </a:t>
            </a:r>
            <a:r>
              <a:rPr lang="en-US" dirty="0" err="1" smtClean="0"/>
              <a:t>erkend</a:t>
            </a:r>
            <a:r>
              <a:rPr lang="en-US" dirty="0" smtClean="0"/>
              <a:t> </a:t>
            </a:r>
            <a:r>
              <a:rPr lang="en-US" dirty="0" err="1" smtClean="0"/>
              <a:t>als</a:t>
            </a:r>
            <a:r>
              <a:rPr lang="en-US" dirty="0" smtClean="0"/>
              <a:t> </a:t>
            </a:r>
            <a:r>
              <a:rPr lang="en-US" dirty="0" err="1" smtClean="0"/>
              <a:t>beroepsvereniging</a:t>
            </a:r>
            <a:r>
              <a:rPr lang="en-US" dirty="0" smtClean="0"/>
              <a:t>”</a:t>
            </a:r>
          </a:p>
          <a:p>
            <a:pPr lvl="1"/>
            <a:r>
              <a:rPr lang="fr-FR" dirty="0" smtClean="0"/>
              <a:t>« </a:t>
            </a:r>
            <a:r>
              <a:rPr lang="fr-FR" dirty="0" err="1" smtClean="0"/>
              <a:t>asbl</a:t>
            </a:r>
            <a:r>
              <a:rPr lang="fr-FR" dirty="0" smtClean="0"/>
              <a:t> </a:t>
            </a:r>
            <a:r>
              <a:rPr lang="fr-FR" dirty="0"/>
              <a:t>agréée comme union </a:t>
            </a:r>
            <a:r>
              <a:rPr lang="fr-FR" dirty="0" smtClean="0"/>
              <a:t>professionnelle  »</a:t>
            </a:r>
            <a:endParaRPr lang="en-US" dirty="0"/>
          </a:p>
          <a:p>
            <a:endParaRPr lang="en-US" dirty="0" smtClean="0"/>
          </a:p>
        </p:txBody>
      </p:sp>
    </p:spTree>
    <p:extLst>
      <p:ext uri="{BB962C8B-B14F-4D97-AF65-F5344CB8AC3E}">
        <p14:creationId xmlns="" xmlns:p14="http://schemas.microsoft.com/office/powerpoint/2010/main" val="2198455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09600" y="355601"/>
            <a:ext cx="10972800" cy="5770568"/>
          </a:xfrm>
        </p:spPr>
        <p:txBody>
          <a:bodyPr>
            <a:normAutofit fontScale="92500" lnSpcReduction="10000"/>
          </a:bodyPr>
          <a:lstStyle/>
          <a:p>
            <a:pPr marL="0" indent="0">
              <a:buNone/>
            </a:pPr>
            <a:r>
              <a:rPr lang="en-US" b="1" dirty="0" smtClean="0"/>
              <a:t>Submit the following:</a:t>
            </a:r>
          </a:p>
          <a:p>
            <a:pPr marL="0" indent="0">
              <a:buNone/>
            </a:pPr>
            <a:endParaRPr lang="en-US" dirty="0" smtClean="0"/>
          </a:p>
          <a:p>
            <a:r>
              <a:rPr lang="en-US" b="1" dirty="0" smtClean="0"/>
              <a:t>Name and company number of the NPO/</a:t>
            </a:r>
            <a:r>
              <a:rPr lang="en-US" b="1" dirty="0" err="1" smtClean="0"/>
              <a:t>asbl</a:t>
            </a:r>
            <a:r>
              <a:rPr lang="en-US" b="1" dirty="0" smtClean="0"/>
              <a:t>/</a:t>
            </a:r>
            <a:r>
              <a:rPr lang="en-US" b="1" dirty="0" err="1" smtClean="0"/>
              <a:t>vzw</a:t>
            </a:r>
            <a:r>
              <a:rPr lang="en-US" dirty="0" smtClean="0"/>
              <a:t>;</a:t>
            </a:r>
          </a:p>
          <a:p>
            <a:r>
              <a:rPr lang="en-US" b="1" dirty="0" smtClean="0"/>
              <a:t>Declaration</a:t>
            </a:r>
            <a:r>
              <a:rPr lang="en-US" dirty="0" smtClean="0"/>
              <a:t> that the NPO/</a:t>
            </a:r>
            <a:r>
              <a:rPr lang="en-US" dirty="0" err="1" smtClean="0"/>
              <a:t>vzw</a:t>
            </a:r>
            <a:r>
              <a:rPr lang="en-US" dirty="0" smtClean="0"/>
              <a:t>/</a:t>
            </a:r>
            <a:r>
              <a:rPr lang="en-US" dirty="0" err="1" smtClean="0"/>
              <a:t>asbl</a:t>
            </a:r>
            <a:r>
              <a:rPr lang="en-US" dirty="0" smtClean="0"/>
              <a:t> does not exercise another profession other than allowed by the article 9:24 </a:t>
            </a:r>
            <a:r>
              <a:rPr lang="en-US" dirty="0" smtClean="0">
                <a:hlinkClick r:id="rId2"/>
              </a:rPr>
              <a:t>§ 2</a:t>
            </a:r>
            <a:r>
              <a:rPr lang="en-US" dirty="0" smtClean="0"/>
              <a:t> of the code</a:t>
            </a:r>
          </a:p>
          <a:p>
            <a:r>
              <a:rPr lang="en-US" b="1" dirty="0" smtClean="0"/>
              <a:t>Activity report </a:t>
            </a:r>
            <a:r>
              <a:rPr lang="en-US" dirty="0" smtClean="0"/>
              <a:t>to show that the NPO is </a:t>
            </a:r>
            <a:r>
              <a:rPr lang="en-US" dirty="0" err="1" smtClean="0"/>
              <a:t>complient</a:t>
            </a:r>
            <a:r>
              <a:rPr lang="en-US" dirty="0" smtClean="0"/>
              <a:t> to </a:t>
            </a:r>
            <a:r>
              <a:rPr lang="en-US" dirty="0" err="1" smtClean="0"/>
              <a:t>artikel</a:t>
            </a:r>
            <a:r>
              <a:rPr lang="en-US" dirty="0" smtClean="0"/>
              <a:t> 9:24, § 2 of the code</a:t>
            </a:r>
          </a:p>
          <a:p>
            <a:endParaRPr lang="en-US" dirty="0" smtClean="0"/>
          </a:p>
          <a:p>
            <a:pPr marL="0" indent="0">
              <a:buNone/>
            </a:pPr>
            <a:r>
              <a:rPr lang="en-US" dirty="0" smtClean="0"/>
              <a:t>To FOD/ SPF/ FPS Economy</a:t>
            </a:r>
            <a:br>
              <a:rPr lang="en-US" dirty="0" smtClean="0"/>
            </a:br>
            <a:endParaRPr lang="en-US" dirty="0" smtClean="0"/>
          </a:p>
          <a:p>
            <a:pPr marL="0" indent="0">
              <a:buNone/>
            </a:pPr>
            <a:r>
              <a:rPr lang="en-US" b="1" dirty="0" smtClean="0"/>
              <a:t>How long does it take:</a:t>
            </a:r>
          </a:p>
          <a:p>
            <a:pPr marL="0" indent="0">
              <a:buNone/>
            </a:pPr>
            <a:r>
              <a:rPr lang="en-US" dirty="0" smtClean="0"/>
              <a:t>Max 30 days when dossier is complete </a:t>
            </a:r>
          </a:p>
          <a:p>
            <a:endParaRPr lang="en-US" dirty="0"/>
          </a:p>
        </p:txBody>
      </p:sp>
    </p:spTree>
    <p:extLst>
      <p:ext uri="{BB962C8B-B14F-4D97-AF65-F5344CB8AC3E}">
        <p14:creationId xmlns="" xmlns:p14="http://schemas.microsoft.com/office/powerpoint/2010/main" val="6703758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09600" y="953115"/>
            <a:ext cx="10972800" cy="6273799"/>
          </a:xfrm>
        </p:spPr>
        <p:txBody>
          <a:bodyPr>
            <a:normAutofit fontScale="40000" lnSpcReduction="20000"/>
          </a:bodyPr>
          <a:lstStyle/>
          <a:p>
            <a:r>
              <a:rPr lang="nl-BE" dirty="0"/>
              <a:t> </a:t>
            </a:r>
            <a:r>
              <a:rPr lang="nl-BE" dirty="0">
                <a:hlinkClick r:id="rId2"/>
              </a:rPr>
              <a:t>Art.</a:t>
            </a:r>
            <a:r>
              <a:rPr lang="nl-BE" dirty="0"/>
              <a:t> </a:t>
            </a:r>
            <a:r>
              <a:rPr lang="nl-BE" dirty="0">
                <a:hlinkClick r:id="rId3"/>
              </a:rPr>
              <a:t>9:24</a:t>
            </a:r>
            <a:r>
              <a:rPr lang="nl-BE" dirty="0"/>
              <a:t>. § 1. Een VZW uitsluitend gevormd voor de studie, de bescherming en de ontwikkeling van de beroepsbelangen van haar leden kan door de minister die Middenstand onder zijn bevoegdheid heeft, worden erkend als "beroepsvereniging" of "federatie van beroepsverenigingen".</a:t>
            </a:r>
            <a:br>
              <a:rPr lang="nl-BE" dirty="0"/>
            </a:br>
            <a:r>
              <a:rPr lang="nl-BE" dirty="0"/>
              <a:t>  § 2. De erkenning wordt uitsluitend verleend aan een VZW waarvan het voorwerp in overeenstemming is met paragraaf 1 en die zelf beroep noch ambacht uitoefent.</a:t>
            </a:r>
            <a:br>
              <a:rPr lang="nl-BE" dirty="0"/>
            </a:br>
            <a:r>
              <a:rPr lang="nl-BE" dirty="0"/>
              <a:t>  Worden haar echter toegelaten:</a:t>
            </a:r>
            <a:br>
              <a:rPr lang="nl-BE" dirty="0"/>
            </a:br>
            <a:r>
              <a:rPr lang="nl-BE" dirty="0"/>
              <a:t>  1° de overeenkomsten, en namelijk de aan- en verkopen nodig tot instandhouding van haar leerwerkhuizen;</a:t>
            </a:r>
            <a:br>
              <a:rPr lang="nl-BE" dirty="0"/>
            </a:br>
            <a:r>
              <a:rPr lang="nl-BE" dirty="0"/>
              <a:t>  2° de aankopen, met het oog op doorverkoop aan haar leden, van grondstoffen, zaden, meststoffen, vee, machines en andere werktuigen, en, in het algemeen, van alle voorwerpen die tot de uitoefening van het beroep of het ambacht van deze leden behoren;</a:t>
            </a:r>
            <a:br>
              <a:rPr lang="nl-BE" dirty="0"/>
            </a:br>
            <a:r>
              <a:rPr lang="nl-BE" dirty="0"/>
              <a:t>  3° de aankopen van de opbrengsten van het beroep of van het ambacht van haar leden, en hun doorverkoop;</a:t>
            </a:r>
            <a:br>
              <a:rPr lang="nl-BE" dirty="0"/>
            </a:br>
            <a:r>
              <a:rPr lang="nl-BE" dirty="0"/>
              <a:t>  4° alle commissieverhandelingen, voor haar leden, betreffende de verrichtingen in dit lid, 2° en 3° ;</a:t>
            </a:r>
            <a:br>
              <a:rPr lang="nl-BE" dirty="0"/>
            </a:br>
            <a:r>
              <a:rPr lang="nl-BE" dirty="0"/>
              <a:t>  5° de aankopen van vee, machines en andere werktuigen, en, in het algemeen, van alle voorwerpen bestemd om de eigendom te blijven van de vereniging om te worden gebruikt door haar leden, bij verhuring of anders, met het oog op de uitoefening van hun beroep of van hun ambacht.</a:t>
            </a:r>
            <a:br>
              <a:rPr lang="nl-BE" dirty="0"/>
            </a:br>
            <a:r>
              <a:rPr lang="nl-BE" dirty="0"/>
              <a:t>  </a:t>
            </a:r>
            <a:endParaRPr lang="nl-BE" dirty="0" smtClean="0"/>
          </a:p>
          <a:p>
            <a:r>
              <a:rPr lang="nl-BE" dirty="0" smtClean="0"/>
              <a:t>Om </a:t>
            </a:r>
            <a:r>
              <a:rPr lang="nl-BE" dirty="0"/>
              <a:t>te worden erkend moeten de statuten van de vereniging bovendien het volgende vermelden:</a:t>
            </a:r>
            <a:br>
              <a:rPr lang="nl-BE" dirty="0"/>
            </a:br>
            <a:r>
              <a:rPr lang="nl-BE" dirty="0"/>
              <a:t> </a:t>
            </a:r>
            <a:r>
              <a:rPr lang="nl-BE" b="1" dirty="0"/>
              <a:t> 1° de voorwaarden voor de in- en uittrede van de verschillende door de statuten erkende categorieën van leden; ieder lid heeft het recht te allen tijde de vereniging te verlaten; deze laatste kan, in voorkomend geval, slechts zijn vervallen en lopende bijdragen eisen;</a:t>
            </a:r>
            <a:br>
              <a:rPr lang="nl-BE" b="1" dirty="0"/>
            </a:br>
            <a:r>
              <a:rPr lang="nl-BE" b="1" dirty="0"/>
              <a:t>  2° de voorwaarden waaraan de leden van het bestuursorgaan moeten voldoen en de duur van hun mandaat, dat niet langer mag zijn dan vier jaar en op elk ogenblik kan worden beëindigd door de algemene vergadering;</a:t>
            </a:r>
            <a:br>
              <a:rPr lang="nl-BE" b="1" dirty="0"/>
            </a:br>
            <a:r>
              <a:rPr lang="nl-BE" b="1" dirty="0"/>
              <a:t>  3° de sancties die de vereniging in voorkomend geval oplegt bij niet-naleving van haar reglementen;</a:t>
            </a:r>
            <a:br>
              <a:rPr lang="nl-BE" b="1" dirty="0"/>
            </a:br>
            <a:r>
              <a:rPr lang="nl-BE" b="1" dirty="0"/>
              <a:t>  4° de verbintenis om, samen met de tegenpartij, de middelen te zoeken om hetzij bij verzoening, hetzij bij arbitrage ieder geschil over de werkvoorwaarden dat de vereniging aangaat te beslechten.</a:t>
            </a:r>
            <a:br>
              <a:rPr lang="nl-BE" b="1" dirty="0"/>
            </a:br>
            <a:r>
              <a:rPr lang="nl-BE" dirty="0"/>
              <a:t>  De sancties bedoeld onder het derde lid, 3°, mogen geen verband hebben met bepalingen of feiten die van aard zouden zijn inbreuk te maken op de rechten van personen vreemd aan de vereniging.</a:t>
            </a:r>
            <a:br>
              <a:rPr lang="nl-BE" dirty="0"/>
            </a:br>
            <a:r>
              <a:rPr lang="nl-BE" dirty="0"/>
              <a:t>  Indien om een erkenning als federatie van beroepsverengingen wordt verzocht, moeten de statuten bovendien erin voorzien dat de verbonden verenigingen de federatie te allen tijde mogen verlaten, mits naleving van een opzeggingstermijn van drie maanden, en de wijze waarop de terugtrekking wordt geregeld bepalen.</a:t>
            </a:r>
            <a:br>
              <a:rPr lang="nl-BE" dirty="0"/>
            </a:br>
            <a:r>
              <a:rPr lang="nl-BE" dirty="0"/>
              <a:t>  § 3. De erkenningsprocedure wordt vastgesteld door de Koning.</a:t>
            </a:r>
            <a:br>
              <a:rPr lang="nl-BE" dirty="0"/>
            </a:br>
            <a:r>
              <a:rPr lang="nl-BE" dirty="0"/>
              <a:t/>
            </a:r>
            <a:br>
              <a:rPr lang="nl-BE" dirty="0"/>
            </a:br>
            <a:r>
              <a:rPr lang="nl-BE" dirty="0"/>
              <a:t>  </a:t>
            </a:r>
            <a:r>
              <a:rPr lang="nl-BE" dirty="0">
                <a:hlinkClick r:id="rId4"/>
              </a:rPr>
              <a:t>Art.</a:t>
            </a:r>
            <a:r>
              <a:rPr lang="nl-BE" dirty="0"/>
              <a:t> </a:t>
            </a:r>
            <a:r>
              <a:rPr lang="nl-BE" dirty="0">
                <a:hlinkClick r:id="rId5"/>
              </a:rPr>
              <a:t>9:25</a:t>
            </a:r>
            <a:r>
              <a:rPr lang="nl-BE" dirty="0"/>
              <a:t>. De vereniging erkend als beroepsvereniging of federatie van beroepsverenigingen mag in rechte optreden, hetzij als eiser, hetzij als verweerder, voor de verdediging van de persoonlijke rechten waarop haar leden aanspraak mogen maken in die hoedanigheid, onverminderd het recht voor die leden om rechtstreeks op te treden, zich bij het geding aan te sluiten of tussen te komen in de loop van het rechtsgeding.</a:t>
            </a:r>
            <a:br>
              <a:rPr lang="nl-BE" dirty="0"/>
            </a:br>
            <a:r>
              <a:rPr lang="nl-BE" dirty="0"/>
              <a:t>  Dat is met name het geval voor de rechtsgedingen tot uitvoering van de overeenkomsten gesloten door de vereniging voor haar leden, en voor de rechtsgedingen tot vergoeding der schade veroorzaakt door hun niet-uitvoering.</a:t>
            </a:r>
            <a:br>
              <a:rPr lang="nl-BE" dirty="0"/>
            </a:br>
            <a:r>
              <a:rPr lang="nl-BE" dirty="0"/>
              <a:t/>
            </a:r>
            <a:br>
              <a:rPr lang="nl-BE" dirty="0"/>
            </a:br>
            <a:r>
              <a:rPr lang="nl-BE" dirty="0"/>
              <a:t>  </a:t>
            </a:r>
            <a:r>
              <a:rPr lang="nl-BE" dirty="0">
                <a:hlinkClick r:id="rId3"/>
              </a:rPr>
              <a:t>Art.</a:t>
            </a:r>
            <a:r>
              <a:rPr lang="nl-BE" dirty="0"/>
              <a:t> </a:t>
            </a:r>
            <a:r>
              <a:rPr lang="nl-BE" dirty="0">
                <a:hlinkClick r:id="rId6"/>
              </a:rPr>
              <a:t>9:26</a:t>
            </a:r>
            <a:r>
              <a:rPr lang="nl-BE" dirty="0"/>
              <a:t>. Alle akten of stukken uitgaande van de vereniging erkend als beroepsvereniging of federatie van verenigingen erkend als beroepsvereniging vermelden haar hoedanigheid als VZW erkend als beroepsvereniging of als federatie van beroepsverenigingen.</a:t>
            </a:r>
            <a:endParaRPr lang="en-US" dirty="0"/>
          </a:p>
        </p:txBody>
      </p:sp>
      <p:sp>
        <p:nvSpPr>
          <p:cNvPr id="4" name="Titel 1"/>
          <p:cNvSpPr>
            <a:spLocks noGrp="1"/>
          </p:cNvSpPr>
          <p:nvPr>
            <p:ph type="title"/>
          </p:nvPr>
        </p:nvSpPr>
        <p:spPr>
          <a:xfrm>
            <a:off x="609600" y="-150682"/>
            <a:ext cx="10972800" cy="1143000"/>
          </a:xfrm>
        </p:spPr>
        <p:txBody>
          <a:bodyPr/>
          <a:lstStyle/>
          <a:p>
            <a:r>
              <a:rPr lang="en-US" dirty="0" smtClean="0"/>
              <a:t>Legal text Professional Union</a:t>
            </a:r>
            <a:endParaRPr lang="en-US" dirty="0"/>
          </a:p>
        </p:txBody>
      </p:sp>
    </p:spTree>
    <p:extLst>
      <p:ext uri="{BB962C8B-B14F-4D97-AF65-F5344CB8AC3E}">
        <p14:creationId xmlns="" xmlns:p14="http://schemas.microsoft.com/office/powerpoint/2010/main" val="1836672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895350" y="889800"/>
            <a:ext cx="11296650" cy="3293209"/>
          </a:xfrm>
          <a:prstGeom prst="rect">
            <a:avLst/>
          </a:prstGeom>
          <a:noFill/>
        </p:spPr>
        <p:txBody>
          <a:bodyPr wrap="square" rtlCol="0">
            <a:spAutoFit/>
          </a:bodyPr>
          <a:lstStyle/>
          <a:p>
            <a:r>
              <a:rPr lang="en-US" sz="2800" b="1" u="sng" dirty="0" smtClean="0">
                <a:latin typeface="Arial Narrow" pitchFamily="34" charset="0"/>
              </a:rPr>
              <a:t>Virtual meeting 21/10/2021</a:t>
            </a:r>
          </a:p>
          <a:p>
            <a:endParaRPr lang="en-US" sz="2000" dirty="0" smtClean="0">
              <a:latin typeface="Arial Narrow" pitchFamily="34" charset="0"/>
            </a:endParaRPr>
          </a:p>
          <a:p>
            <a:endParaRPr lang="en-US" sz="2000" dirty="0">
              <a:latin typeface="Arial Narrow" pitchFamily="34" charset="0"/>
            </a:endParaRPr>
          </a:p>
          <a:p>
            <a:r>
              <a:rPr lang="en-US" sz="2000" b="1" dirty="0">
                <a:latin typeface="Arial Narrow" panose="020B0606020202030204" pitchFamily="34" charset="0"/>
              </a:rPr>
              <a:t>Think-tank on the future of medical physicists in Belgium</a:t>
            </a:r>
            <a:r>
              <a:rPr lang="en-US" sz="2000" b="1" dirty="0" smtClean="0">
                <a:latin typeface="Arial Narrow" panose="020B0606020202030204" pitchFamily="34" charset="0"/>
              </a:rPr>
              <a:t>:</a:t>
            </a:r>
          </a:p>
          <a:p>
            <a:endParaRPr lang="en-US" sz="2000" dirty="0" smtClean="0">
              <a:latin typeface="Arial Narrow" pitchFamily="34" charset="0"/>
            </a:endParaRPr>
          </a:p>
          <a:p>
            <a:endParaRPr lang="en-US" sz="2000" dirty="0">
              <a:latin typeface="Arial Narrow" pitchFamily="34" charset="0"/>
            </a:endParaRPr>
          </a:p>
          <a:p>
            <a:endParaRPr lang="en-US" sz="2000" dirty="0">
              <a:latin typeface="Arial Narrow" pitchFamily="34" charset="0"/>
            </a:endParaRPr>
          </a:p>
          <a:p>
            <a:r>
              <a:rPr lang="en-US" sz="2000" dirty="0" smtClean="0">
                <a:latin typeface="Arial Narrow" pitchFamily="34" charset="0"/>
              </a:rPr>
              <a:t>Members: </a:t>
            </a:r>
            <a:r>
              <a:rPr lang="en-US" sz="2000" dirty="0" smtClean="0">
                <a:solidFill>
                  <a:srgbClr val="FF0000"/>
                </a:solidFill>
                <a:latin typeface="Arial Narrow" pitchFamily="34" charset="0"/>
              </a:rPr>
              <a:t>(People present are in red and bold)</a:t>
            </a:r>
          </a:p>
          <a:p>
            <a:endParaRPr lang="en-US" sz="2000" dirty="0" smtClean="0">
              <a:latin typeface="Arial Narrow" pitchFamily="34" charset="0"/>
            </a:endParaRPr>
          </a:p>
          <a:p>
            <a:endParaRPr lang="en-GB" sz="2000" dirty="0" smtClean="0">
              <a:latin typeface="Arial Narrow" pitchFamily="34" charset="0"/>
            </a:endParaRPr>
          </a:p>
        </p:txBody>
      </p:sp>
      <p:pic>
        <p:nvPicPr>
          <p:cNvPr id="8" name="Afbeelding 7" descr="logoBHPA.png"/>
          <p:cNvPicPr>
            <a:picLocks noChangeAspect="1"/>
          </p:cNvPicPr>
          <p:nvPr/>
        </p:nvPicPr>
        <p:blipFill>
          <a:blip r:embed="rId2" cstate="print"/>
          <a:stretch>
            <a:fillRect/>
          </a:stretch>
        </p:blipFill>
        <p:spPr>
          <a:xfrm>
            <a:off x="10521977" y="-9266"/>
            <a:ext cx="1641470" cy="1247516"/>
          </a:xfrm>
          <a:prstGeom prst="rect">
            <a:avLst/>
          </a:prstGeom>
        </p:spPr>
      </p:pic>
      <p:sp>
        <p:nvSpPr>
          <p:cNvPr id="3" name="Rechthoek 2"/>
          <p:cNvSpPr/>
          <p:nvPr/>
        </p:nvSpPr>
        <p:spPr>
          <a:xfrm>
            <a:off x="901700" y="3782534"/>
            <a:ext cx="10668000" cy="2246769"/>
          </a:xfrm>
          <a:prstGeom prst="rect">
            <a:avLst/>
          </a:prstGeom>
        </p:spPr>
        <p:txBody>
          <a:bodyPr wrap="square" numCol="2">
            <a:spAutoFit/>
          </a:bodyPr>
          <a:lstStyle/>
          <a:p>
            <a:r>
              <a:rPr lang="en-US" sz="2000" b="1" dirty="0">
                <a:solidFill>
                  <a:srgbClr val="FF0000"/>
                </a:solidFill>
                <a:latin typeface="Arial Narrow" pitchFamily="34" charset="0"/>
              </a:rPr>
              <a:t>Jan </a:t>
            </a:r>
            <a:r>
              <a:rPr lang="en-US" sz="2000" b="1" dirty="0" err="1">
                <a:solidFill>
                  <a:srgbClr val="FF0000"/>
                </a:solidFill>
                <a:latin typeface="Arial Narrow" pitchFamily="34" charset="0"/>
              </a:rPr>
              <a:t>Vandecasteele</a:t>
            </a:r>
            <a:r>
              <a:rPr lang="en-US" sz="2000" dirty="0">
                <a:solidFill>
                  <a:srgbClr val="FF0000"/>
                </a:solidFill>
                <a:latin typeface="Arial Narrow" pitchFamily="34" charset="0"/>
              </a:rPr>
              <a:t>, </a:t>
            </a:r>
            <a:r>
              <a:rPr lang="nl-BE" sz="2000" b="1" dirty="0">
                <a:solidFill>
                  <a:srgbClr val="FF0000"/>
                </a:solidFill>
                <a:latin typeface="Arial Narrow" pitchFamily="34" charset="0"/>
              </a:rPr>
              <a:t>Nadine Linthout</a:t>
            </a:r>
            <a:r>
              <a:rPr lang="nl-BE" sz="2000" dirty="0">
                <a:solidFill>
                  <a:srgbClr val="FF0000"/>
                </a:solidFill>
                <a:latin typeface="Arial Narrow" pitchFamily="34" charset="0"/>
              </a:rPr>
              <a:t>, </a:t>
            </a:r>
            <a:r>
              <a:rPr lang="nl-BE" sz="2000" b="1" dirty="0">
                <a:solidFill>
                  <a:srgbClr val="FF0000"/>
                </a:solidFill>
                <a:latin typeface="Arial Narrow" pitchFamily="34" charset="0"/>
              </a:rPr>
              <a:t>Geert </a:t>
            </a:r>
            <a:r>
              <a:rPr lang="nl-BE" sz="2000" b="1" dirty="0" err="1">
                <a:solidFill>
                  <a:srgbClr val="FF0000"/>
                </a:solidFill>
                <a:latin typeface="Arial Narrow" pitchFamily="34" charset="0"/>
              </a:rPr>
              <a:t>Pittomvils</a:t>
            </a:r>
            <a:r>
              <a:rPr lang="nl-BE" sz="2000" dirty="0">
                <a:solidFill>
                  <a:srgbClr val="FF0000"/>
                </a:solidFill>
                <a:latin typeface="Arial Narrow" pitchFamily="34" charset="0"/>
              </a:rPr>
              <a:t>, </a:t>
            </a:r>
            <a:r>
              <a:rPr lang="nl-BE" sz="2000" dirty="0">
                <a:latin typeface="Arial Narrow" pitchFamily="34" charset="0"/>
              </a:rPr>
              <a:t>Claire Bernard, Kristof </a:t>
            </a:r>
            <a:r>
              <a:rPr lang="nl-BE" sz="2000" dirty="0" err="1">
                <a:latin typeface="Arial Narrow" pitchFamily="34" charset="0"/>
              </a:rPr>
              <a:t>Baete</a:t>
            </a:r>
            <a:r>
              <a:rPr lang="nl-BE" sz="2000" dirty="0">
                <a:latin typeface="Arial Narrow" pitchFamily="34" charset="0"/>
              </a:rPr>
              <a:t>, </a:t>
            </a:r>
            <a:r>
              <a:rPr lang="nl-BE" sz="2000" b="1" dirty="0">
                <a:solidFill>
                  <a:srgbClr val="FF0000"/>
                </a:solidFill>
                <a:latin typeface="Arial Narrow" pitchFamily="34" charset="0"/>
              </a:rPr>
              <a:t>Tom </a:t>
            </a:r>
            <a:r>
              <a:rPr lang="nl-BE" sz="2000" b="1" dirty="0" err="1">
                <a:solidFill>
                  <a:srgbClr val="FF0000"/>
                </a:solidFill>
                <a:latin typeface="Arial Narrow" pitchFamily="34" charset="0"/>
              </a:rPr>
              <a:t>Depuydt</a:t>
            </a:r>
            <a:r>
              <a:rPr lang="nl-BE" sz="2000" dirty="0">
                <a:latin typeface="Arial Narrow" pitchFamily="34" charset="0"/>
              </a:rPr>
              <a:t>, Barbara </a:t>
            </a:r>
            <a:r>
              <a:rPr lang="nl-BE" sz="2000" dirty="0" err="1">
                <a:latin typeface="Arial Narrow" pitchFamily="34" charset="0"/>
              </a:rPr>
              <a:t>Vanderstraeten</a:t>
            </a:r>
            <a:r>
              <a:rPr lang="nl-BE" sz="2000" dirty="0">
                <a:latin typeface="Arial Narrow" pitchFamily="34" charset="0"/>
              </a:rPr>
              <a:t>, </a:t>
            </a:r>
            <a:r>
              <a:rPr lang="nl-BE" sz="2000" b="1" dirty="0">
                <a:solidFill>
                  <a:srgbClr val="FF0000"/>
                </a:solidFill>
                <a:latin typeface="Arial Narrow" pitchFamily="34" charset="0"/>
              </a:rPr>
              <a:t>Olga </a:t>
            </a:r>
            <a:r>
              <a:rPr lang="nl-BE" sz="2000" b="1" dirty="0" err="1">
                <a:solidFill>
                  <a:srgbClr val="FF0000"/>
                </a:solidFill>
                <a:latin typeface="Arial Narrow" pitchFamily="34" charset="0"/>
              </a:rPr>
              <a:t>Koshariuk</a:t>
            </a:r>
            <a:r>
              <a:rPr lang="nl-BE" sz="2000" dirty="0">
                <a:latin typeface="Arial Narrow" pitchFamily="34" charset="0"/>
              </a:rPr>
              <a:t>, </a:t>
            </a:r>
            <a:r>
              <a:rPr lang="nl-BE" sz="2000" b="1" dirty="0">
                <a:solidFill>
                  <a:srgbClr val="FF0000"/>
                </a:solidFill>
                <a:latin typeface="Arial Narrow" pitchFamily="34" charset="0"/>
              </a:rPr>
              <a:t>Milan </a:t>
            </a:r>
            <a:r>
              <a:rPr lang="nl-BE" sz="2000" b="1" dirty="0" err="1">
                <a:solidFill>
                  <a:srgbClr val="FF0000"/>
                </a:solidFill>
                <a:latin typeface="Arial Narrow" pitchFamily="34" charset="0"/>
              </a:rPr>
              <a:t>Tomsej</a:t>
            </a:r>
            <a:r>
              <a:rPr lang="nl-BE" sz="2000" dirty="0">
                <a:solidFill>
                  <a:srgbClr val="FF0000"/>
                </a:solidFill>
                <a:latin typeface="Arial Narrow" pitchFamily="34" charset="0"/>
              </a:rPr>
              <a:t>, </a:t>
            </a:r>
            <a:r>
              <a:rPr lang="en-GB" sz="2000" b="1" dirty="0" err="1" smtClean="0">
                <a:solidFill>
                  <a:srgbClr val="FF0000"/>
                </a:solidFill>
                <a:latin typeface="Arial Narrow" pitchFamily="34" charset="0"/>
              </a:rPr>
              <a:t>Younes</a:t>
            </a:r>
            <a:r>
              <a:rPr lang="en-GB" sz="2000" b="1" dirty="0" smtClean="0">
                <a:solidFill>
                  <a:srgbClr val="FF0000"/>
                </a:solidFill>
                <a:latin typeface="Arial Narrow" pitchFamily="34" charset="0"/>
              </a:rPr>
              <a:t> </a:t>
            </a:r>
            <a:r>
              <a:rPr lang="en-GB" sz="2000" b="1" dirty="0" err="1">
                <a:solidFill>
                  <a:srgbClr val="FF0000"/>
                </a:solidFill>
                <a:latin typeface="Arial Narrow" pitchFamily="34" charset="0"/>
              </a:rPr>
              <a:t>Jourani</a:t>
            </a:r>
            <a:r>
              <a:rPr lang="en-GB" sz="2000" dirty="0">
                <a:latin typeface="Arial Narrow" pitchFamily="34" charset="0"/>
              </a:rPr>
              <a:t>, Pierre Merlo, </a:t>
            </a:r>
            <a:r>
              <a:rPr lang="en-GB" sz="2000" dirty="0" err="1">
                <a:latin typeface="Arial Narrow" pitchFamily="34" charset="0"/>
              </a:rPr>
              <a:t>Liesbeth</a:t>
            </a:r>
            <a:r>
              <a:rPr lang="en-GB" sz="2000" dirty="0">
                <a:latin typeface="Arial Narrow" pitchFamily="34" charset="0"/>
              </a:rPr>
              <a:t> </a:t>
            </a:r>
            <a:r>
              <a:rPr lang="en-GB" sz="2000" dirty="0" err="1">
                <a:latin typeface="Arial Narrow" pitchFamily="34" charset="0"/>
              </a:rPr>
              <a:t>Eloot</a:t>
            </a:r>
            <a:r>
              <a:rPr lang="en-GB" sz="2000" dirty="0">
                <a:latin typeface="Arial Narrow" pitchFamily="34" charset="0"/>
              </a:rPr>
              <a:t>, </a:t>
            </a:r>
            <a:r>
              <a:rPr lang="en-US" sz="2000" dirty="0">
                <a:latin typeface="Arial Narrow" panose="020B0606020202030204" pitchFamily="34" charset="0"/>
              </a:rPr>
              <a:t>Federica </a:t>
            </a:r>
            <a:r>
              <a:rPr lang="en-US" sz="2000" dirty="0" err="1">
                <a:latin typeface="Arial Narrow" panose="020B0606020202030204" pitchFamily="34" charset="0"/>
              </a:rPr>
              <a:t>Zanca</a:t>
            </a:r>
            <a:r>
              <a:rPr lang="en-US" sz="2000" dirty="0">
                <a:latin typeface="Arial Narrow" panose="020B0606020202030204" pitchFamily="34" charset="0"/>
              </a:rPr>
              <a:t>, Klaus </a:t>
            </a:r>
            <a:r>
              <a:rPr lang="en-US" sz="2000" dirty="0" err="1">
                <a:latin typeface="Arial Narrow" panose="020B0606020202030204" pitchFamily="34" charset="0"/>
              </a:rPr>
              <a:t>Bacher</a:t>
            </a:r>
            <a:r>
              <a:rPr lang="en-US" sz="2000" dirty="0">
                <a:latin typeface="Arial Narrow" panose="020B0606020202030204" pitchFamily="34" charset="0"/>
              </a:rPr>
              <a:t>, Alex </a:t>
            </a:r>
            <a:r>
              <a:rPr lang="en-US" sz="2000" dirty="0" err="1">
                <a:latin typeface="Arial Narrow" panose="020B0606020202030204" pitchFamily="34" charset="0"/>
              </a:rPr>
              <a:t>Rijnders</a:t>
            </a:r>
            <a:r>
              <a:rPr lang="en-US" sz="2000" dirty="0">
                <a:latin typeface="Arial Narrow" panose="020B0606020202030204" pitchFamily="34" charset="0"/>
              </a:rPr>
              <a:t>, Francoise </a:t>
            </a:r>
            <a:r>
              <a:rPr lang="en-US" sz="2000" dirty="0" err="1">
                <a:latin typeface="Arial Narrow" panose="020B0606020202030204" pitchFamily="34" charset="0"/>
              </a:rPr>
              <a:t>Malchair</a:t>
            </a:r>
            <a:r>
              <a:rPr lang="en-US" sz="2000" dirty="0">
                <a:latin typeface="Arial Narrow" panose="020B0606020202030204" pitchFamily="34" charset="0"/>
              </a:rPr>
              <a:t>, Dirk </a:t>
            </a:r>
            <a:r>
              <a:rPr lang="en-US" sz="2000" dirty="0" err="1">
                <a:latin typeface="Arial Narrow" panose="020B0606020202030204" pitchFamily="34" charset="0"/>
              </a:rPr>
              <a:t>Verellen</a:t>
            </a:r>
            <a:r>
              <a:rPr lang="en-US" sz="2000" dirty="0">
                <a:latin typeface="Arial Narrow" panose="020B0606020202030204" pitchFamily="34" charset="0"/>
              </a:rPr>
              <a:t>, Veronique </a:t>
            </a:r>
            <a:r>
              <a:rPr lang="en-US" sz="2000" dirty="0" err="1">
                <a:latin typeface="Arial Narrow" panose="020B0606020202030204" pitchFamily="34" charset="0"/>
              </a:rPr>
              <a:t>Baart</a:t>
            </a:r>
            <a:r>
              <a:rPr lang="en-US" sz="2000" dirty="0">
                <a:latin typeface="Arial Narrow" panose="020B0606020202030204" pitchFamily="34" charset="0"/>
              </a:rPr>
              <a:t>, Pieter-Jan </a:t>
            </a:r>
            <a:r>
              <a:rPr lang="en-US" sz="2000" dirty="0" err="1" smtClean="0">
                <a:latin typeface="Arial Narrow" panose="020B0606020202030204" pitchFamily="34" charset="0"/>
              </a:rPr>
              <a:t>Kellens</a:t>
            </a:r>
            <a:r>
              <a:rPr lang="en-US" sz="2000" dirty="0" smtClean="0">
                <a:latin typeface="Arial Narrow" panose="020B0606020202030204" pitchFamily="34" charset="0"/>
              </a:rPr>
              <a:t>, </a:t>
            </a:r>
            <a:r>
              <a:rPr lang="en-US" sz="2000" b="1" dirty="0" smtClean="0">
                <a:solidFill>
                  <a:srgbClr val="FF0000"/>
                </a:solidFill>
                <a:latin typeface="Arial Narrow" panose="020B0606020202030204" pitchFamily="34" charset="0"/>
              </a:rPr>
              <a:t>Piet Stevens</a:t>
            </a:r>
            <a:endParaRPr lang="en-GB" sz="2000" b="1" dirty="0">
              <a:solidFill>
                <a:srgbClr val="FF0000"/>
              </a:solidFill>
              <a:latin typeface="Arial Narrow" pitchFamily="34" charset="0"/>
            </a:endParaRPr>
          </a:p>
        </p:txBody>
      </p:sp>
    </p:spTree>
    <p:extLst>
      <p:ext uri="{BB962C8B-B14F-4D97-AF65-F5344CB8AC3E}">
        <p14:creationId xmlns="" xmlns:p14="http://schemas.microsoft.com/office/powerpoint/2010/main" val="834660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09600" y="940416"/>
            <a:ext cx="10972800" cy="5884868"/>
          </a:xfrm>
        </p:spPr>
        <p:txBody>
          <a:bodyPr>
            <a:normAutofit fontScale="40000" lnSpcReduction="20000"/>
          </a:bodyPr>
          <a:lstStyle/>
          <a:p>
            <a:r>
              <a:rPr lang="fr-FR" dirty="0"/>
              <a:t> </a:t>
            </a:r>
            <a:r>
              <a:rPr lang="fr-FR" dirty="0">
                <a:hlinkClick r:id="rId2"/>
              </a:rPr>
              <a:t>Art.</a:t>
            </a:r>
            <a:r>
              <a:rPr lang="fr-FR" dirty="0"/>
              <a:t> </a:t>
            </a:r>
            <a:r>
              <a:rPr lang="fr-FR" dirty="0">
                <a:hlinkClick r:id="rId3"/>
              </a:rPr>
              <a:t>9:24</a:t>
            </a:r>
            <a:r>
              <a:rPr lang="fr-FR" dirty="0"/>
              <a:t>. § 1er. Une ASBL qui est exclusivement créée pour l'étude, la protection et le développement des intérêts professionnels de ses membres peut être agréée par le ministre qui a les Classes moyennes dans ses attributions en qualité d'"union professionnelle" ou de "fédération d'unions professionnelles".</a:t>
            </a:r>
            <a:br>
              <a:rPr lang="fr-FR" dirty="0"/>
            </a:br>
            <a:r>
              <a:rPr lang="fr-FR" dirty="0"/>
              <a:t>  § 2. L'agrément est seulement accordé à une ASBL dont l'objet est conforme au paragraphe 1er et qui n'exerce, elle-même, aucune profession ni aucun métier.</a:t>
            </a:r>
            <a:br>
              <a:rPr lang="fr-FR" dirty="0"/>
            </a:br>
            <a:r>
              <a:rPr lang="fr-FR" dirty="0"/>
              <a:t>  Lui sont toutefois autorisés:</a:t>
            </a:r>
            <a:br>
              <a:rPr lang="fr-FR" dirty="0"/>
            </a:br>
            <a:r>
              <a:rPr lang="fr-FR" dirty="0"/>
              <a:t>  1° les conventions, et notamment les achats et les ventes, nécessaires au fonctionnement de ses ateliers d'apprentissage;</a:t>
            </a:r>
            <a:br>
              <a:rPr lang="fr-FR" dirty="0"/>
            </a:br>
            <a:r>
              <a:rPr lang="fr-FR" dirty="0"/>
              <a:t>  2° les achats, pour la revente à ses membres, de matières premières, semences, engrais, bestiaux, machines et autres outils, et, généralement, de tous objets propres à l'exercice de la profession ou du métier de ces membres;</a:t>
            </a:r>
            <a:br>
              <a:rPr lang="fr-FR" dirty="0"/>
            </a:br>
            <a:r>
              <a:rPr lang="fr-FR" dirty="0"/>
              <a:t>  3° les achats de produits de la profession ou du métier de ses membres et leur revente;</a:t>
            </a:r>
            <a:br>
              <a:rPr lang="fr-FR" dirty="0"/>
            </a:br>
            <a:r>
              <a:rPr lang="fr-FR" dirty="0"/>
              <a:t>  4° toutes opérations de commission, pour ses membres, relatives aux actes prévus au présent alinéa, 2° et 3° ;</a:t>
            </a:r>
            <a:br>
              <a:rPr lang="fr-FR" dirty="0"/>
            </a:br>
            <a:r>
              <a:rPr lang="fr-FR" dirty="0"/>
              <a:t>  5° les achats de bestiaux, machines et autres outils et généralement de tous objets destinés à rester la propriété de l'association pour être mis à l'usage de ses membres, par location ou autrement, en vue de l'exercice de leur profession ou de leur métier.</a:t>
            </a:r>
            <a:br>
              <a:rPr lang="fr-FR" dirty="0"/>
            </a:br>
            <a:r>
              <a:rPr lang="fr-FR" dirty="0"/>
              <a:t>  </a:t>
            </a:r>
            <a:endParaRPr lang="fr-FR" dirty="0" smtClean="0"/>
          </a:p>
          <a:p>
            <a:r>
              <a:rPr lang="fr-FR" dirty="0" smtClean="0"/>
              <a:t>Pour </a:t>
            </a:r>
            <a:r>
              <a:rPr lang="fr-FR" dirty="0"/>
              <a:t>être agréée, les statuts de l'association doivent en outre mentionner:</a:t>
            </a:r>
            <a:br>
              <a:rPr lang="fr-FR" dirty="0"/>
            </a:br>
            <a:r>
              <a:rPr lang="fr-FR" b="1" dirty="0"/>
              <a:t>  1° les conditions mises à l'entrée et à la sortie des diverses catégories de membres reconnues par les statuts; chaque membre a le droit de se retirer à tout moment de l'association; celle-ci ne peut, le cas échéant, lui réclamer que la cotisation échue et la cotisation courante;</a:t>
            </a:r>
            <a:br>
              <a:rPr lang="fr-FR" b="1" dirty="0"/>
            </a:br>
            <a:r>
              <a:rPr lang="fr-FR" b="1" dirty="0"/>
              <a:t>  2° les conditions auxquelles devront répondre les membres de l'organe d'administration et la durée de leur mandat, qui ne pourra excéder quatre ans et est toujours révocable par l'assemblée générale;</a:t>
            </a:r>
            <a:br>
              <a:rPr lang="fr-FR" b="1" dirty="0"/>
            </a:br>
            <a:r>
              <a:rPr lang="fr-FR" b="1" dirty="0"/>
              <a:t>  3° les sanctions que l'association édictera, le cas échéant, pour non-observation de ses règlements;</a:t>
            </a:r>
            <a:br>
              <a:rPr lang="fr-FR" b="1" dirty="0"/>
            </a:br>
            <a:r>
              <a:rPr lang="fr-FR" b="1" dirty="0"/>
              <a:t>  4° l'engagement de rechercher, de commun accord avec la partie adverse, les moyens de régler, soit par la conciliation, soit par l'arbitrage, tout différend intéressant l'association et portant sur les conditions de travail.</a:t>
            </a:r>
            <a:br>
              <a:rPr lang="fr-FR" b="1" dirty="0"/>
            </a:br>
            <a:r>
              <a:rPr lang="fr-FR" dirty="0"/>
              <a:t>  Les sanctions visées à l'alinéa 3, 3°, ne peuvent se rapporter à </a:t>
            </a:r>
            <a:r>
              <a:rPr lang="fr-FR" dirty="0" err="1"/>
              <a:t>à</a:t>
            </a:r>
            <a:r>
              <a:rPr lang="fr-FR" dirty="0"/>
              <a:t> des dispositions ou à des faits qui seraient de nature à porter atteinte aux droits des personnes étrangères à l'association.</a:t>
            </a:r>
            <a:br>
              <a:rPr lang="fr-FR" dirty="0"/>
            </a:br>
            <a:r>
              <a:rPr lang="fr-FR" dirty="0"/>
              <a:t>  Si l'agrément est demandé comme fédération d'unions professionnelles, les statuts devront prévoir, par ailleurs, que les associations fédérées pourront à tout moment se retirer de la fédération moyennant un préavis de trois mois, ainsi que le mode de règlement de leur retrait.</a:t>
            </a:r>
            <a:br>
              <a:rPr lang="fr-FR" dirty="0"/>
            </a:br>
            <a:r>
              <a:rPr lang="fr-FR" dirty="0"/>
              <a:t>  § 3. La procédure d'agrément est arrêtée par le Roi.</a:t>
            </a:r>
            <a:br>
              <a:rPr lang="fr-FR" dirty="0"/>
            </a:br>
            <a:r>
              <a:rPr lang="fr-FR" dirty="0"/>
              <a:t/>
            </a:r>
            <a:br>
              <a:rPr lang="fr-FR" dirty="0"/>
            </a:br>
            <a:r>
              <a:rPr lang="fr-FR" dirty="0"/>
              <a:t>  </a:t>
            </a:r>
            <a:r>
              <a:rPr lang="fr-FR" dirty="0">
                <a:hlinkClick r:id="rId4"/>
              </a:rPr>
              <a:t>Art.</a:t>
            </a:r>
            <a:r>
              <a:rPr lang="fr-FR" dirty="0"/>
              <a:t> </a:t>
            </a:r>
            <a:r>
              <a:rPr lang="fr-FR" dirty="0">
                <a:hlinkClick r:id="rId5"/>
              </a:rPr>
              <a:t>9:25</a:t>
            </a:r>
            <a:r>
              <a:rPr lang="fr-FR" dirty="0"/>
              <a:t>. L'association agréée comme union professionnelle ou fédération d'unions professionnelles peut ester en justice, soit en demandant, soit en défendant, pour la défense des droits individuels que ses membres tiennent en cette qualité, sans préjudice au droit de ces membres d'agir directement, de se joindre à l'action ou d'intervenir en cours d'instance.</a:t>
            </a:r>
            <a:br>
              <a:rPr lang="fr-FR" dirty="0"/>
            </a:br>
            <a:r>
              <a:rPr lang="fr-FR" dirty="0"/>
              <a:t>  Il en est ainsi notamment des actions en exécution des contrats conclus par l'union pour ses membres et des actions en réparation du dommage causé par leur inexécution.</a:t>
            </a:r>
            <a:br>
              <a:rPr lang="fr-FR" dirty="0"/>
            </a:br>
            <a:r>
              <a:rPr lang="fr-FR" dirty="0"/>
              <a:t/>
            </a:r>
            <a:br>
              <a:rPr lang="fr-FR" dirty="0"/>
            </a:br>
            <a:r>
              <a:rPr lang="fr-FR" dirty="0"/>
              <a:t>  </a:t>
            </a:r>
            <a:r>
              <a:rPr lang="fr-FR" dirty="0">
                <a:hlinkClick r:id="rId3"/>
              </a:rPr>
              <a:t>Art.</a:t>
            </a:r>
            <a:r>
              <a:rPr lang="fr-FR" dirty="0"/>
              <a:t> </a:t>
            </a:r>
            <a:r>
              <a:rPr lang="fr-FR" dirty="0">
                <a:hlinkClick r:id="rId6"/>
              </a:rPr>
              <a:t>9:26</a:t>
            </a:r>
            <a:r>
              <a:rPr lang="fr-FR" dirty="0"/>
              <a:t>. Tous les actes ou documents émanant de l'association agréée comme union professionnelle ou d'une fédération d'associations agréée comme union professionnelle portent la mention d'ASBL reconnue comme union professionnelle ou comme fédération d'unions professionnelles.</a:t>
            </a:r>
            <a:endParaRPr lang="en-US" dirty="0"/>
          </a:p>
        </p:txBody>
      </p:sp>
      <p:sp>
        <p:nvSpPr>
          <p:cNvPr id="4" name="Titel 1"/>
          <p:cNvSpPr>
            <a:spLocks noGrp="1"/>
          </p:cNvSpPr>
          <p:nvPr>
            <p:ph type="title"/>
          </p:nvPr>
        </p:nvSpPr>
        <p:spPr>
          <a:xfrm>
            <a:off x="609600" y="-150682"/>
            <a:ext cx="10972800" cy="1143000"/>
          </a:xfrm>
        </p:spPr>
        <p:txBody>
          <a:bodyPr/>
          <a:lstStyle/>
          <a:p>
            <a:r>
              <a:rPr lang="en-US" dirty="0" smtClean="0"/>
              <a:t>Legal text Professional Union</a:t>
            </a:r>
            <a:endParaRPr lang="en-US" dirty="0"/>
          </a:p>
        </p:txBody>
      </p:sp>
    </p:spTree>
    <p:extLst>
      <p:ext uri="{BB962C8B-B14F-4D97-AF65-F5344CB8AC3E}">
        <p14:creationId xmlns="" xmlns:p14="http://schemas.microsoft.com/office/powerpoint/2010/main" val="961804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To apply as “NPO </a:t>
            </a:r>
            <a:r>
              <a:rPr lang="en-US" dirty="0" err="1" smtClean="0"/>
              <a:t>recognised</a:t>
            </a:r>
            <a:r>
              <a:rPr lang="en-US" dirty="0" smtClean="0"/>
              <a:t> as PU”, we need to add to the statutes:</a:t>
            </a:r>
            <a:endParaRPr lang="en-US" dirty="0"/>
          </a:p>
        </p:txBody>
      </p:sp>
      <p:sp>
        <p:nvSpPr>
          <p:cNvPr id="3" name="Tijdelijke aanduiding voor inhoud 2"/>
          <p:cNvSpPr>
            <a:spLocks noGrp="1"/>
          </p:cNvSpPr>
          <p:nvPr>
            <p:ph idx="1"/>
          </p:nvPr>
        </p:nvSpPr>
        <p:spPr/>
        <p:txBody>
          <a:bodyPr>
            <a:normAutofit fontScale="92500" lnSpcReduction="10000"/>
          </a:bodyPr>
          <a:lstStyle/>
          <a:p>
            <a:pPr marL="514350" indent="-514350">
              <a:buAutoNum type="arabicPeriod"/>
            </a:pPr>
            <a:r>
              <a:rPr lang="en-US" b="1" dirty="0" smtClean="0"/>
              <a:t>Conditions for membership clearly defined for all membership types </a:t>
            </a:r>
            <a:r>
              <a:rPr lang="en-US" dirty="0" smtClean="0"/>
              <a:t>(=ok in current text but </a:t>
            </a:r>
            <a:r>
              <a:rPr lang="en-US" b="1" dirty="0" smtClean="0"/>
              <a:t>needs update)</a:t>
            </a:r>
            <a:endParaRPr lang="en-US" dirty="0" smtClean="0"/>
          </a:p>
          <a:p>
            <a:pPr marL="514350" indent="-514350">
              <a:buAutoNum type="arabicPeriod"/>
            </a:pPr>
            <a:r>
              <a:rPr lang="en-US" b="1" dirty="0" smtClean="0"/>
              <a:t>Condition to become board member (= not ok)</a:t>
            </a:r>
            <a:r>
              <a:rPr lang="en-US" dirty="0" smtClean="0"/>
              <a:t>,  duration of mandate (=ok)</a:t>
            </a:r>
          </a:p>
          <a:p>
            <a:pPr marL="514350" indent="-514350">
              <a:buAutoNum type="arabicPeriod"/>
            </a:pPr>
            <a:r>
              <a:rPr lang="en-US" b="1" dirty="0" smtClean="0"/>
              <a:t>Sanctions</a:t>
            </a:r>
            <a:r>
              <a:rPr lang="en-US" dirty="0" smtClean="0"/>
              <a:t> when non compliant to internal code of conduct </a:t>
            </a:r>
            <a:r>
              <a:rPr lang="en-US" b="1" dirty="0" smtClean="0"/>
              <a:t>(= not ok)</a:t>
            </a:r>
            <a:r>
              <a:rPr lang="en-US" dirty="0" smtClean="0"/>
              <a:t>,</a:t>
            </a:r>
          </a:p>
          <a:p>
            <a:pPr marL="514350" indent="-514350">
              <a:buAutoNum type="arabicPeriod"/>
            </a:pPr>
            <a:r>
              <a:rPr lang="en-US" dirty="0" smtClean="0"/>
              <a:t>the </a:t>
            </a:r>
            <a:r>
              <a:rPr lang="en-US" dirty="0"/>
              <a:t>commitment to seek, together with the other party, the means to settle any dispute about the working conditions that the association enters into, either by conciliation or by arbitration</a:t>
            </a:r>
            <a:r>
              <a:rPr lang="en-US" dirty="0" smtClean="0"/>
              <a:t>. (=ok)</a:t>
            </a:r>
            <a:endParaRPr lang="en-US" dirty="0"/>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a:p>
        </p:txBody>
      </p:sp>
    </p:spTree>
    <p:extLst>
      <p:ext uri="{BB962C8B-B14F-4D97-AF65-F5344CB8AC3E}">
        <p14:creationId xmlns="" xmlns:p14="http://schemas.microsoft.com/office/powerpoint/2010/main" val="1745408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687638"/>
            <a:ext cx="10972800" cy="1143000"/>
          </a:xfrm>
        </p:spPr>
        <p:txBody>
          <a:bodyPr>
            <a:normAutofit fontScale="90000"/>
          </a:bodyPr>
          <a:lstStyle/>
          <a:p>
            <a:r>
              <a:rPr lang="en-US" dirty="0" smtClean="0"/>
              <a:t>1. Membership types:</a:t>
            </a:r>
            <a:br>
              <a:rPr lang="en-US" dirty="0" smtClean="0"/>
            </a:br>
            <a:r>
              <a:rPr lang="en-US" dirty="0" smtClean="0"/>
              <a:t>current situation</a:t>
            </a:r>
            <a:endParaRPr lang="en-US" dirty="0"/>
          </a:p>
        </p:txBody>
      </p:sp>
    </p:spTree>
    <p:extLst>
      <p:ext uri="{BB962C8B-B14F-4D97-AF65-F5344CB8AC3E}">
        <p14:creationId xmlns="" xmlns:p14="http://schemas.microsoft.com/office/powerpoint/2010/main" val="40266059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Currently:</a:t>
            </a:r>
            <a:endParaRPr lang="en-US" dirty="0"/>
          </a:p>
        </p:txBody>
      </p:sp>
      <p:sp>
        <p:nvSpPr>
          <p:cNvPr id="3" name="Tijdelijke aanduiding voor inhoud 2"/>
          <p:cNvSpPr>
            <a:spLocks noGrp="1"/>
          </p:cNvSpPr>
          <p:nvPr>
            <p:ph idx="1"/>
          </p:nvPr>
        </p:nvSpPr>
        <p:spPr>
          <a:xfrm>
            <a:off x="609600" y="1600205"/>
            <a:ext cx="11366500" cy="4525963"/>
          </a:xfrm>
        </p:spPr>
        <p:txBody>
          <a:bodyPr numCol="2">
            <a:normAutofit fontScale="92500" lnSpcReduction="20000"/>
          </a:bodyPr>
          <a:lstStyle/>
          <a:p>
            <a:r>
              <a:rPr lang="en-US" dirty="0" smtClean="0"/>
              <a:t>Effective member</a:t>
            </a:r>
          </a:p>
          <a:p>
            <a:endParaRPr lang="en-US" dirty="0" smtClean="0"/>
          </a:p>
          <a:p>
            <a:pPr lvl="1"/>
            <a:r>
              <a:rPr lang="en-US" dirty="0" smtClean="0"/>
              <a:t>diploma of master in science, civil engineering or industrial engineering and an effective job in </a:t>
            </a:r>
            <a:r>
              <a:rPr lang="en-US" b="1" dirty="0" smtClean="0"/>
              <a:t>medical physics in an hospital environment</a:t>
            </a:r>
          </a:p>
          <a:p>
            <a:pPr lvl="1">
              <a:buNone/>
            </a:pPr>
            <a:r>
              <a:rPr lang="en-US" dirty="0" smtClean="0">
                <a:sym typeface="Wingdings" pitchFamily="2" charset="2"/>
              </a:rPr>
              <a:t> </a:t>
            </a:r>
            <a:r>
              <a:rPr lang="en-US" dirty="0" smtClean="0"/>
              <a:t>Can vote</a:t>
            </a:r>
          </a:p>
          <a:p>
            <a:pPr lvl="1"/>
            <a:r>
              <a:rPr lang="en-US" dirty="0" smtClean="0"/>
              <a:t>Full right of the NPO</a:t>
            </a:r>
          </a:p>
          <a:p>
            <a:pPr lvl="1"/>
            <a:endParaRPr lang="en-US" dirty="0" smtClean="0"/>
          </a:p>
          <a:p>
            <a:pPr lvl="1"/>
            <a:endParaRPr lang="en-US" dirty="0" smtClean="0"/>
          </a:p>
          <a:p>
            <a:r>
              <a:rPr lang="en-US" dirty="0" smtClean="0"/>
              <a:t> Affiliated (</a:t>
            </a:r>
            <a:r>
              <a:rPr lang="en-US" dirty="0" err="1" smtClean="0"/>
              <a:t>aangesloten</a:t>
            </a:r>
            <a:r>
              <a:rPr lang="en-US" dirty="0" smtClean="0"/>
              <a:t>) member</a:t>
            </a:r>
          </a:p>
          <a:p>
            <a:endParaRPr lang="en-US" dirty="0" smtClean="0"/>
          </a:p>
          <a:p>
            <a:pPr lvl="1"/>
            <a:r>
              <a:rPr lang="en-US" dirty="0" smtClean="0"/>
              <a:t>Honorary members</a:t>
            </a:r>
          </a:p>
          <a:p>
            <a:pPr lvl="1"/>
            <a:r>
              <a:rPr lang="en-US" dirty="0" smtClean="0"/>
              <a:t>Associated members (company)</a:t>
            </a:r>
          </a:p>
          <a:p>
            <a:pPr lvl="1"/>
            <a:r>
              <a:rPr lang="en-US" dirty="0" smtClean="0"/>
              <a:t>Corresponding members (foreign physicists and Belgian physicist </a:t>
            </a:r>
            <a:r>
              <a:rPr lang="en-US" b="1" dirty="0" smtClean="0"/>
              <a:t>without real clinical activity…)</a:t>
            </a:r>
          </a:p>
          <a:p>
            <a:pPr lvl="1"/>
            <a:r>
              <a:rPr lang="en-US" dirty="0" smtClean="0"/>
              <a:t>Student members</a:t>
            </a:r>
          </a:p>
          <a:p>
            <a:pPr lvl="1">
              <a:buNone/>
            </a:pPr>
            <a:r>
              <a:rPr lang="en-US" dirty="0" smtClean="0">
                <a:sym typeface="Wingdings" panose="05000000000000000000" pitchFamily="2" charset="2"/>
              </a:rPr>
              <a:t> can NOT vote</a:t>
            </a:r>
          </a:p>
          <a:p>
            <a:pPr marL="457200" lvl="1" indent="0">
              <a:buNone/>
            </a:pPr>
            <a:endParaRPr lang="en-US" dirty="0" smtClean="0"/>
          </a:p>
        </p:txBody>
      </p:sp>
    </p:spTree>
    <p:extLst>
      <p:ext uri="{BB962C8B-B14F-4D97-AF65-F5344CB8AC3E}">
        <p14:creationId xmlns="" xmlns:p14="http://schemas.microsoft.com/office/powerpoint/2010/main" val="12001250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558005" y="2533134"/>
            <a:ext cx="5054653" cy="1015663"/>
          </a:xfrm>
          <a:prstGeom prst="rect">
            <a:avLst/>
          </a:prstGeom>
        </p:spPr>
        <p:txBody>
          <a:bodyPr wrap="none">
            <a:spAutoFit/>
          </a:bodyPr>
          <a:lstStyle/>
          <a:p>
            <a:r>
              <a:rPr lang="en-US" sz="6000" dirty="0"/>
              <a:t>Some examples</a:t>
            </a:r>
          </a:p>
        </p:txBody>
      </p:sp>
    </p:spTree>
    <p:extLst>
      <p:ext uri="{BB962C8B-B14F-4D97-AF65-F5344CB8AC3E}">
        <p14:creationId xmlns="" xmlns:p14="http://schemas.microsoft.com/office/powerpoint/2010/main" val="31763398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UK: IPEM</a:t>
            </a:r>
            <a:endParaRPr lang="en-US" dirty="0"/>
          </a:p>
        </p:txBody>
      </p:sp>
      <p:pic>
        <p:nvPicPr>
          <p:cNvPr id="1026"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b="62984"/>
          <a:stretch/>
        </p:blipFill>
        <p:spPr bwMode="auto">
          <a:xfrm>
            <a:off x="-31138" y="1883759"/>
            <a:ext cx="12434230" cy="303114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Rechthoek 4"/>
          <p:cNvSpPr/>
          <p:nvPr/>
        </p:nvSpPr>
        <p:spPr>
          <a:xfrm>
            <a:off x="7047539" y="6076434"/>
            <a:ext cx="5031121" cy="646331"/>
          </a:xfrm>
          <a:prstGeom prst="rect">
            <a:avLst/>
          </a:prstGeom>
        </p:spPr>
        <p:txBody>
          <a:bodyPr wrap="none">
            <a:spAutoFit/>
          </a:bodyPr>
          <a:lstStyle/>
          <a:p>
            <a:r>
              <a:rPr lang="en-US" dirty="0">
                <a:hlinkClick r:id="rId3"/>
              </a:rPr>
              <a:t>https://</a:t>
            </a:r>
            <a:r>
              <a:rPr lang="en-US" dirty="0" smtClean="0">
                <a:hlinkClick r:id="rId3"/>
              </a:rPr>
              <a:t>www.ipem.ac.uk/AboutIPEM/JoinIPEM.aspx</a:t>
            </a:r>
            <a:endParaRPr lang="en-US" dirty="0" smtClean="0"/>
          </a:p>
          <a:p>
            <a:endParaRPr lang="en-US" dirty="0"/>
          </a:p>
        </p:txBody>
      </p:sp>
      <p:sp>
        <p:nvSpPr>
          <p:cNvPr id="6" name="Tekstvak 5"/>
          <p:cNvSpPr txBox="1"/>
          <p:nvPr/>
        </p:nvSpPr>
        <p:spPr>
          <a:xfrm>
            <a:off x="7670800" y="5041900"/>
            <a:ext cx="4457700" cy="369332"/>
          </a:xfrm>
          <a:prstGeom prst="rect">
            <a:avLst/>
          </a:prstGeom>
          <a:noFill/>
        </p:spPr>
        <p:txBody>
          <a:bodyPr wrap="square" rtlCol="0">
            <a:spAutoFit/>
          </a:bodyPr>
          <a:lstStyle/>
          <a:p>
            <a:r>
              <a:rPr lang="en-US" dirty="0" smtClean="0">
                <a:sym typeface="Wingdings" panose="05000000000000000000" pitchFamily="2" charset="2"/>
              </a:rPr>
              <a:t> Can vote</a:t>
            </a:r>
            <a:endParaRPr lang="en-US" dirty="0"/>
          </a:p>
        </p:txBody>
      </p:sp>
      <p:sp>
        <p:nvSpPr>
          <p:cNvPr id="8" name="Tekstvak 7"/>
          <p:cNvSpPr txBox="1"/>
          <p:nvPr/>
        </p:nvSpPr>
        <p:spPr>
          <a:xfrm>
            <a:off x="10591800" y="5041900"/>
            <a:ext cx="1486860" cy="369332"/>
          </a:xfrm>
          <a:prstGeom prst="rect">
            <a:avLst/>
          </a:prstGeom>
          <a:noFill/>
        </p:spPr>
        <p:txBody>
          <a:bodyPr wrap="square" rtlCol="0">
            <a:spAutoFit/>
          </a:bodyPr>
          <a:lstStyle/>
          <a:p>
            <a:r>
              <a:rPr lang="en-US" dirty="0" smtClean="0">
                <a:sym typeface="Wingdings" panose="05000000000000000000" pitchFamily="2" charset="2"/>
              </a:rPr>
              <a:t> Can vote</a:t>
            </a:r>
            <a:endParaRPr lang="en-US" dirty="0"/>
          </a:p>
        </p:txBody>
      </p:sp>
    </p:spTree>
    <p:extLst>
      <p:ext uri="{BB962C8B-B14F-4D97-AF65-F5344CB8AC3E}">
        <p14:creationId xmlns="" xmlns:p14="http://schemas.microsoft.com/office/powerpoint/2010/main" val="37168160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The </a:t>
            </a:r>
            <a:r>
              <a:rPr lang="en-US" dirty="0" err="1" smtClean="0"/>
              <a:t>Nederlands</a:t>
            </a:r>
            <a:r>
              <a:rPr lang="en-US" dirty="0" smtClean="0"/>
              <a:t>: NVKF</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93900" y="1830095"/>
            <a:ext cx="4660900" cy="412144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Tekstvak 3"/>
          <p:cNvSpPr txBox="1"/>
          <p:nvPr/>
        </p:nvSpPr>
        <p:spPr>
          <a:xfrm>
            <a:off x="6946900" y="2705100"/>
            <a:ext cx="2921000" cy="3139321"/>
          </a:xfrm>
          <a:prstGeom prst="rect">
            <a:avLst/>
          </a:prstGeom>
          <a:noFill/>
        </p:spPr>
        <p:txBody>
          <a:bodyPr wrap="square" rtlCol="0">
            <a:spAutoFit/>
          </a:bodyPr>
          <a:lstStyle/>
          <a:p>
            <a:r>
              <a:rPr lang="en-US" dirty="0" err="1" smtClean="0"/>
              <a:t>Ordinairy</a:t>
            </a:r>
            <a:r>
              <a:rPr lang="en-US" dirty="0" smtClean="0"/>
              <a:t> member</a:t>
            </a:r>
          </a:p>
          <a:p>
            <a:endParaRPr lang="en-US" dirty="0"/>
          </a:p>
          <a:p>
            <a:endParaRPr lang="en-US" dirty="0" smtClean="0"/>
          </a:p>
          <a:p>
            <a:r>
              <a:rPr lang="en-US" dirty="0" smtClean="0"/>
              <a:t>Member in training</a:t>
            </a:r>
          </a:p>
          <a:p>
            <a:endParaRPr lang="en-US" dirty="0"/>
          </a:p>
          <a:p>
            <a:endParaRPr lang="en-US" dirty="0" smtClean="0"/>
          </a:p>
          <a:p>
            <a:r>
              <a:rPr lang="en-US" dirty="0" smtClean="0"/>
              <a:t>Extraordinary membership</a:t>
            </a:r>
          </a:p>
          <a:p>
            <a:endParaRPr lang="en-US" dirty="0"/>
          </a:p>
          <a:p>
            <a:endParaRPr lang="en-US" dirty="0" smtClean="0"/>
          </a:p>
          <a:p>
            <a:endParaRPr lang="en-US" dirty="0"/>
          </a:p>
          <a:p>
            <a:r>
              <a:rPr lang="en-US" dirty="0" smtClean="0"/>
              <a:t>Emeritus member</a:t>
            </a:r>
            <a:endParaRPr lang="en-US" dirty="0"/>
          </a:p>
        </p:txBody>
      </p:sp>
      <p:sp>
        <p:nvSpPr>
          <p:cNvPr id="5" name="Rechthoek 4"/>
          <p:cNvSpPr/>
          <p:nvPr/>
        </p:nvSpPr>
        <p:spPr>
          <a:xfrm>
            <a:off x="8060550" y="6393934"/>
            <a:ext cx="4097275" cy="830997"/>
          </a:xfrm>
          <a:prstGeom prst="rect">
            <a:avLst/>
          </a:prstGeom>
        </p:spPr>
        <p:txBody>
          <a:bodyPr wrap="none">
            <a:spAutoFit/>
          </a:bodyPr>
          <a:lstStyle/>
          <a:p>
            <a:r>
              <a:rPr lang="en-US" sz="2400" dirty="0">
                <a:hlinkClick r:id="rId3"/>
              </a:rPr>
              <a:t>https://</a:t>
            </a:r>
            <a:r>
              <a:rPr lang="en-US" sz="2400" dirty="0" smtClean="0">
                <a:hlinkClick r:id="rId3"/>
              </a:rPr>
              <a:t>nvkf.nl/nl/lidmaatschap</a:t>
            </a:r>
            <a:endParaRPr lang="en-US" sz="2400" dirty="0" smtClean="0"/>
          </a:p>
          <a:p>
            <a:endParaRPr lang="en-US" sz="2400" dirty="0"/>
          </a:p>
        </p:txBody>
      </p:sp>
    </p:spTree>
    <p:extLst>
      <p:ext uri="{BB962C8B-B14F-4D97-AF65-F5344CB8AC3E}">
        <p14:creationId xmlns="" xmlns:p14="http://schemas.microsoft.com/office/powerpoint/2010/main" val="32339158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USA: AAPM</a:t>
            </a:r>
            <a:endParaRPr lang="en-US" dirty="0"/>
          </a:p>
        </p:txBody>
      </p:sp>
      <p:sp>
        <p:nvSpPr>
          <p:cNvPr id="3" name="Tijdelijke aanduiding voor inhoud 2"/>
          <p:cNvSpPr>
            <a:spLocks noGrp="1"/>
          </p:cNvSpPr>
          <p:nvPr>
            <p:ph idx="1"/>
          </p:nvPr>
        </p:nvSpPr>
        <p:spPr/>
        <p:txBody>
          <a:bodyPr>
            <a:normAutofit fontScale="70000" lnSpcReduction="20000"/>
          </a:bodyPr>
          <a:lstStyle/>
          <a:p>
            <a:pPr marL="0" indent="0">
              <a:lnSpc>
                <a:spcPct val="120000"/>
              </a:lnSpc>
              <a:spcBef>
                <a:spcPts val="0"/>
              </a:spcBef>
              <a:buNone/>
            </a:pPr>
            <a:r>
              <a:rPr lang="en-US" sz="3400" b="1" dirty="0" smtClean="0"/>
              <a:t>Full 				</a:t>
            </a:r>
            <a:r>
              <a:rPr lang="en-US" sz="3400" b="1" dirty="0" smtClean="0">
                <a:sym typeface="Wingdings" panose="05000000000000000000" pitchFamily="2" charset="2"/>
              </a:rPr>
              <a:t> Can vote</a:t>
            </a:r>
            <a:endParaRPr lang="en-US" sz="3400" b="1" dirty="0" smtClean="0"/>
          </a:p>
          <a:p>
            <a:pPr marL="0" indent="0">
              <a:lnSpc>
                <a:spcPct val="120000"/>
              </a:lnSpc>
              <a:spcBef>
                <a:spcPts val="0"/>
              </a:spcBef>
              <a:buNone/>
            </a:pPr>
            <a:r>
              <a:rPr lang="en-US" sz="3400" b="1" dirty="0" smtClean="0"/>
              <a:t>Corresponding</a:t>
            </a:r>
            <a:r>
              <a:rPr lang="en-US" sz="3400" b="1" dirty="0"/>
              <a:t/>
            </a:r>
            <a:br>
              <a:rPr lang="en-US" sz="3400" b="1" dirty="0"/>
            </a:br>
            <a:r>
              <a:rPr lang="en-US" sz="3400" b="1" dirty="0" smtClean="0"/>
              <a:t>Resident</a:t>
            </a:r>
            <a:r>
              <a:rPr lang="en-US" sz="3400" b="1" dirty="0"/>
              <a:t/>
            </a:r>
            <a:br>
              <a:rPr lang="en-US" sz="3400" b="1" dirty="0"/>
            </a:br>
            <a:r>
              <a:rPr lang="en-US" sz="3400" b="1" dirty="0" smtClean="0"/>
              <a:t>Junior</a:t>
            </a:r>
            <a:r>
              <a:rPr lang="en-US" sz="3400" b="1" dirty="0"/>
              <a:t/>
            </a:r>
            <a:br>
              <a:rPr lang="en-US" sz="3400" b="1" dirty="0"/>
            </a:br>
            <a:r>
              <a:rPr lang="en-US" sz="3400" b="1" dirty="0" smtClean="0"/>
              <a:t>Associate</a:t>
            </a:r>
            <a:r>
              <a:rPr lang="en-US" sz="3400" b="1" dirty="0"/>
              <a:t/>
            </a:r>
            <a:br>
              <a:rPr lang="en-US" sz="3400" b="1" dirty="0"/>
            </a:br>
            <a:r>
              <a:rPr lang="en-US" sz="3400" b="1" dirty="0" smtClean="0"/>
              <a:t>Student</a:t>
            </a:r>
            <a:r>
              <a:rPr lang="en-US" sz="3400" b="1" dirty="0"/>
              <a:t/>
            </a:r>
            <a:br>
              <a:rPr lang="en-US" sz="3400" b="1" dirty="0"/>
            </a:br>
            <a:r>
              <a:rPr lang="en-US" sz="3400" b="1" dirty="0" smtClean="0"/>
              <a:t>Emeritus 			</a:t>
            </a:r>
            <a:r>
              <a:rPr lang="en-US" sz="3400" b="1" dirty="0" smtClean="0">
                <a:sym typeface="Wingdings" panose="05000000000000000000" pitchFamily="2" charset="2"/>
              </a:rPr>
              <a:t> can vote</a:t>
            </a:r>
            <a:r>
              <a:rPr lang="en-US" sz="3400" b="1" dirty="0"/>
              <a:t/>
            </a:r>
            <a:br>
              <a:rPr lang="en-US" sz="3400" b="1" dirty="0"/>
            </a:br>
            <a:r>
              <a:rPr lang="en-US" sz="3400" b="1" dirty="0" smtClean="0"/>
              <a:t>Emeritus Associate</a:t>
            </a:r>
            <a:r>
              <a:rPr lang="en-US" sz="3400" b="1" dirty="0"/>
              <a:t/>
            </a:r>
            <a:br>
              <a:rPr lang="en-US" sz="3400" b="1" dirty="0"/>
            </a:br>
            <a:r>
              <a:rPr lang="en-US" sz="3400" b="1" dirty="0" smtClean="0"/>
              <a:t>International </a:t>
            </a:r>
            <a:r>
              <a:rPr lang="en-US" sz="3400" b="1" dirty="0"/>
              <a:t>Affiliate </a:t>
            </a:r>
            <a:br>
              <a:rPr lang="en-US" sz="3400" b="1" dirty="0"/>
            </a:br>
            <a:r>
              <a:rPr lang="en-US" sz="3400" b="1" dirty="0" smtClean="0"/>
              <a:t>Professional </a:t>
            </a:r>
            <a:r>
              <a:rPr lang="en-US" sz="3400" b="1" dirty="0"/>
              <a:t>Affiliate </a:t>
            </a:r>
            <a:br>
              <a:rPr lang="en-US" sz="3400" b="1" dirty="0"/>
            </a:br>
            <a:endParaRPr lang="en-US" sz="3400" dirty="0" smtClean="0"/>
          </a:p>
          <a:p>
            <a:r>
              <a:rPr lang="en-US" dirty="0">
                <a:hlinkClick r:id="rId2"/>
              </a:rPr>
              <a:t>https://</a:t>
            </a:r>
            <a:r>
              <a:rPr lang="en-US" dirty="0" smtClean="0">
                <a:hlinkClick r:id="rId2"/>
              </a:rPr>
              <a:t>www.aapm.org/memb/default.asp#apply</a:t>
            </a:r>
            <a:endParaRPr lang="en-US" dirty="0" smtClean="0"/>
          </a:p>
          <a:p>
            <a:endParaRPr lang="en-US" dirty="0"/>
          </a:p>
        </p:txBody>
      </p:sp>
    </p:spTree>
    <p:extLst>
      <p:ext uri="{BB962C8B-B14F-4D97-AF65-F5344CB8AC3E}">
        <p14:creationId xmlns="" xmlns:p14="http://schemas.microsoft.com/office/powerpoint/2010/main" val="42091480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France: SFPM</a:t>
            </a:r>
            <a:endParaRPr lang="en-US" dirty="0"/>
          </a:p>
        </p:txBody>
      </p:sp>
      <p:sp>
        <p:nvSpPr>
          <p:cNvPr id="3" name="Tijdelijke aanduiding voor inhoud 2"/>
          <p:cNvSpPr>
            <a:spLocks noGrp="1"/>
          </p:cNvSpPr>
          <p:nvPr>
            <p:ph idx="1"/>
          </p:nvPr>
        </p:nvSpPr>
        <p:spPr/>
        <p:txBody>
          <a:bodyPr>
            <a:normAutofit fontScale="85000" lnSpcReduction="20000"/>
          </a:bodyPr>
          <a:lstStyle/>
          <a:p>
            <a:r>
              <a:rPr lang="fr-FR" b="1" dirty="0" smtClean="0"/>
              <a:t>Membre actif 				</a:t>
            </a:r>
            <a:r>
              <a:rPr lang="fr-FR" b="1" dirty="0" smtClean="0">
                <a:sym typeface="Wingdings" panose="05000000000000000000" pitchFamily="2" charset="2"/>
              </a:rPr>
              <a:t> Can vote</a:t>
            </a:r>
            <a:endParaRPr lang="fr-FR" b="1" dirty="0"/>
          </a:p>
          <a:p>
            <a:r>
              <a:rPr lang="fr-FR" b="1" dirty="0" smtClean="0"/>
              <a:t>Membre </a:t>
            </a:r>
            <a:r>
              <a:rPr lang="fr-FR" b="1" dirty="0"/>
              <a:t>affilié</a:t>
            </a:r>
          </a:p>
          <a:p>
            <a:r>
              <a:rPr lang="fr-FR" b="1" dirty="0" smtClean="0"/>
              <a:t>Membre associé (</a:t>
            </a:r>
            <a:r>
              <a:rPr lang="fr-FR" b="1" dirty="0" err="1" smtClean="0"/>
              <a:t>company</a:t>
            </a:r>
            <a:r>
              <a:rPr lang="fr-FR" b="1" dirty="0" smtClean="0"/>
              <a:t>)</a:t>
            </a:r>
            <a:endParaRPr lang="fr-FR" b="1" dirty="0"/>
          </a:p>
          <a:p>
            <a:r>
              <a:rPr lang="fr-FR" b="1" dirty="0" smtClean="0"/>
              <a:t>Membre </a:t>
            </a:r>
            <a:r>
              <a:rPr lang="fr-FR" b="1" dirty="0"/>
              <a:t>d'honneur</a:t>
            </a:r>
          </a:p>
          <a:p>
            <a:r>
              <a:rPr lang="fr-FR" b="1" u="sng" dirty="0" smtClean="0"/>
              <a:t>Membre </a:t>
            </a:r>
            <a:r>
              <a:rPr lang="fr-FR" b="1" u="sng" dirty="0" err="1" smtClean="0"/>
              <a:t>dosimétriste</a:t>
            </a:r>
            <a:endParaRPr lang="fr-FR" b="1" u="sng" dirty="0" smtClean="0"/>
          </a:p>
          <a:p>
            <a:r>
              <a:rPr lang="fr-FR" b="1" dirty="0" err="1" smtClean="0"/>
              <a:t>Member</a:t>
            </a:r>
            <a:r>
              <a:rPr lang="fr-FR" b="1" dirty="0" smtClean="0"/>
              <a:t> </a:t>
            </a:r>
            <a:r>
              <a:rPr lang="fr-FR" b="1" dirty="0" err="1"/>
              <a:t>é</a:t>
            </a:r>
            <a:r>
              <a:rPr lang="fr-FR" b="1" dirty="0" err="1" smtClean="0"/>
              <a:t>tudients</a:t>
            </a:r>
            <a:endParaRPr lang="fr-FR" b="1" dirty="0" smtClean="0"/>
          </a:p>
          <a:p>
            <a:r>
              <a:rPr lang="fr-FR" b="1" dirty="0" smtClean="0"/>
              <a:t>Membre retraite</a:t>
            </a:r>
            <a:endParaRPr lang="en-US" dirty="0" smtClean="0"/>
          </a:p>
          <a:p>
            <a:endParaRPr lang="en-US" b="1" dirty="0" smtClean="0"/>
          </a:p>
          <a:p>
            <a:r>
              <a:rPr lang="en-US" b="1" dirty="0">
                <a:hlinkClick r:id="rId2"/>
              </a:rPr>
              <a:t>https://</a:t>
            </a:r>
            <a:r>
              <a:rPr lang="en-US" b="1" dirty="0" smtClean="0">
                <a:hlinkClick r:id="rId2"/>
              </a:rPr>
              <a:t>www.sfpm.fr/association/types-membres</a:t>
            </a:r>
            <a:endParaRPr lang="en-US" b="1" dirty="0" smtClean="0"/>
          </a:p>
          <a:p>
            <a:r>
              <a:rPr lang="en-US" b="1" dirty="0">
                <a:hlinkClick r:id="rId3"/>
              </a:rPr>
              <a:t>https://</a:t>
            </a:r>
            <a:r>
              <a:rPr lang="en-US" b="1" dirty="0" smtClean="0">
                <a:hlinkClick r:id="rId3"/>
              </a:rPr>
              <a:t>www.sfpm.fr/association/reglement-interieur</a:t>
            </a:r>
            <a:endParaRPr lang="en-US" b="1" dirty="0" smtClean="0"/>
          </a:p>
          <a:p>
            <a:endParaRPr lang="en-US" b="1" dirty="0" smtClean="0"/>
          </a:p>
          <a:p>
            <a:endParaRPr lang="en-US" b="1" dirty="0"/>
          </a:p>
          <a:p>
            <a:endParaRPr lang="fr-FR" b="1" dirty="0"/>
          </a:p>
        </p:txBody>
      </p:sp>
    </p:spTree>
    <p:extLst>
      <p:ext uri="{BB962C8B-B14F-4D97-AF65-F5344CB8AC3E}">
        <p14:creationId xmlns="" xmlns:p14="http://schemas.microsoft.com/office/powerpoint/2010/main" val="24266893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Germany: DGMP</a:t>
            </a:r>
            <a:endParaRPr lang="en-US" dirty="0"/>
          </a:p>
        </p:txBody>
      </p:sp>
      <p:sp>
        <p:nvSpPr>
          <p:cNvPr id="3" name="Tijdelijke aanduiding voor inhoud 2"/>
          <p:cNvSpPr>
            <a:spLocks noGrp="1"/>
          </p:cNvSpPr>
          <p:nvPr>
            <p:ph idx="1"/>
          </p:nvPr>
        </p:nvSpPr>
        <p:spPr/>
        <p:txBody>
          <a:bodyPr/>
          <a:lstStyle/>
          <a:p>
            <a:r>
              <a:rPr lang="de-DE" dirty="0" smtClean="0"/>
              <a:t>ordentliche Mitglieder (</a:t>
            </a:r>
            <a:r>
              <a:rPr lang="de-DE" dirty="0" err="1" smtClean="0"/>
              <a:t>full</a:t>
            </a:r>
            <a:r>
              <a:rPr lang="de-DE" dirty="0" smtClean="0"/>
              <a:t> </a:t>
            </a:r>
            <a:r>
              <a:rPr lang="de-DE" dirty="0" err="1" smtClean="0"/>
              <a:t>members</a:t>
            </a:r>
            <a:r>
              <a:rPr lang="de-DE" dirty="0" smtClean="0"/>
              <a:t>)		</a:t>
            </a:r>
            <a:r>
              <a:rPr lang="de-DE" b="1" dirty="0" smtClean="0">
                <a:sym typeface="Wingdings" panose="05000000000000000000" pitchFamily="2" charset="2"/>
              </a:rPr>
              <a:t> Can </a:t>
            </a:r>
            <a:r>
              <a:rPr lang="de-DE" b="1" dirty="0" err="1" smtClean="0">
                <a:sym typeface="Wingdings" panose="05000000000000000000" pitchFamily="2" charset="2"/>
              </a:rPr>
              <a:t>vote</a:t>
            </a:r>
            <a:endParaRPr lang="de-DE" b="1" dirty="0" smtClean="0">
              <a:sym typeface="Wingdings" panose="05000000000000000000" pitchFamily="2" charset="2"/>
            </a:endParaRPr>
          </a:p>
          <a:p>
            <a:r>
              <a:rPr lang="de-DE" dirty="0" smtClean="0"/>
              <a:t>fördernde Mitglieder (</a:t>
            </a:r>
            <a:r>
              <a:rPr lang="de-DE" dirty="0" err="1" smtClean="0"/>
              <a:t>supportive</a:t>
            </a:r>
            <a:r>
              <a:rPr lang="de-DE" dirty="0" smtClean="0"/>
              <a:t> </a:t>
            </a:r>
            <a:r>
              <a:rPr lang="de-DE" dirty="0" err="1" smtClean="0"/>
              <a:t>members</a:t>
            </a:r>
            <a:r>
              <a:rPr lang="de-DE" dirty="0" smtClean="0"/>
              <a:t>)</a:t>
            </a:r>
          </a:p>
          <a:p>
            <a:r>
              <a:rPr lang="de-DE" dirty="0" smtClean="0"/>
              <a:t>korrespondierende Mitglieder (</a:t>
            </a:r>
            <a:r>
              <a:rPr lang="de-DE" dirty="0" err="1" smtClean="0"/>
              <a:t>corresponding</a:t>
            </a:r>
            <a:r>
              <a:rPr lang="de-DE" dirty="0" smtClean="0"/>
              <a:t> </a:t>
            </a:r>
            <a:r>
              <a:rPr lang="de-DE" dirty="0" err="1" smtClean="0"/>
              <a:t>members</a:t>
            </a:r>
            <a:r>
              <a:rPr lang="de-DE" dirty="0" smtClean="0"/>
              <a:t>)</a:t>
            </a:r>
          </a:p>
          <a:p>
            <a:r>
              <a:rPr lang="de-DE" dirty="0" smtClean="0"/>
              <a:t>Ehrenmitglieder</a:t>
            </a:r>
            <a:r>
              <a:rPr lang="de-DE" dirty="0"/>
              <a:t> </a:t>
            </a:r>
            <a:r>
              <a:rPr lang="de-DE" dirty="0" smtClean="0"/>
              <a:t>(</a:t>
            </a:r>
            <a:r>
              <a:rPr lang="de-DE" dirty="0" err="1" smtClean="0"/>
              <a:t>honorary</a:t>
            </a:r>
            <a:r>
              <a:rPr lang="de-DE" dirty="0" smtClean="0"/>
              <a:t> </a:t>
            </a:r>
            <a:r>
              <a:rPr lang="de-DE" dirty="0" err="1" smtClean="0"/>
              <a:t>members</a:t>
            </a:r>
            <a:r>
              <a:rPr lang="de-DE" dirty="0" smtClean="0"/>
              <a:t>)		</a:t>
            </a:r>
            <a:r>
              <a:rPr lang="de-DE" b="1" dirty="0" smtClean="0">
                <a:sym typeface="Wingdings" panose="05000000000000000000" pitchFamily="2" charset="2"/>
              </a:rPr>
              <a:t> </a:t>
            </a:r>
            <a:r>
              <a:rPr lang="de-DE" b="1" dirty="0">
                <a:sym typeface="Wingdings" panose="05000000000000000000" pitchFamily="2" charset="2"/>
              </a:rPr>
              <a:t>Can </a:t>
            </a:r>
            <a:r>
              <a:rPr lang="de-DE" b="1" dirty="0" err="1">
                <a:sym typeface="Wingdings" panose="05000000000000000000" pitchFamily="2" charset="2"/>
              </a:rPr>
              <a:t>vote</a:t>
            </a:r>
            <a:endParaRPr lang="en-US" b="1" dirty="0"/>
          </a:p>
        </p:txBody>
      </p:sp>
    </p:spTree>
    <p:extLst>
      <p:ext uri="{BB962C8B-B14F-4D97-AF65-F5344CB8AC3E}">
        <p14:creationId xmlns="" xmlns:p14="http://schemas.microsoft.com/office/powerpoint/2010/main" val="3525278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857250" y="317500"/>
            <a:ext cx="10934700" cy="646331"/>
          </a:xfrm>
          <a:prstGeom prst="rect">
            <a:avLst/>
          </a:prstGeom>
          <a:noFill/>
        </p:spPr>
        <p:txBody>
          <a:bodyPr wrap="square" rtlCol="0">
            <a:spAutoFit/>
          </a:bodyPr>
          <a:lstStyle/>
          <a:p>
            <a:r>
              <a:rPr lang="en-US" sz="3600" dirty="0" smtClean="0">
                <a:latin typeface="Arial Narrow" panose="020B0606020202030204" pitchFamily="34" charset="0"/>
              </a:rPr>
              <a:t>Short recap:</a:t>
            </a:r>
          </a:p>
        </p:txBody>
      </p:sp>
      <p:sp>
        <p:nvSpPr>
          <p:cNvPr id="4" name="Tekstvak 3"/>
          <p:cNvSpPr txBox="1"/>
          <p:nvPr/>
        </p:nvSpPr>
        <p:spPr>
          <a:xfrm>
            <a:off x="895350" y="1728000"/>
            <a:ext cx="11296650" cy="4524315"/>
          </a:xfrm>
          <a:prstGeom prst="rect">
            <a:avLst/>
          </a:prstGeom>
          <a:noFill/>
        </p:spPr>
        <p:txBody>
          <a:bodyPr wrap="square" rtlCol="0">
            <a:spAutoFit/>
          </a:bodyPr>
          <a:lstStyle/>
          <a:p>
            <a:r>
              <a:rPr lang="en-US" sz="2400" dirty="0" smtClean="0">
                <a:latin typeface="Arial Narrow" panose="020B0606020202030204" pitchFamily="34" charset="0"/>
              </a:rPr>
              <a:t>Already 10 years discussions on reformation of the organization of BHPA:</a:t>
            </a:r>
          </a:p>
          <a:p>
            <a:endParaRPr lang="en-US" sz="2400" dirty="0" smtClean="0">
              <a:latin typeface="Arial Narrow" panose="020B0606020202030204" pitchFamily="34" charset="0"/>
            </a:endParaRPr>
          </a:p>
          <a:p>
            <a:r>
              <a:rPr lang="en-US" sz="2400" b="1" dirty="0" smtClean="0">
                <a:latin typeface="Arial Narrow" panose="020B0606020202030204" pitchFamily="34" charset="0"/>
              </a:rPr>
              <a:t>Professional union </a:t>
            </a:r>
            <a:r>
              <a:rPr lang="en-US" sz="2400" b="1" dirty="0" smtClean="0">
                <a:latin typeface="Arial Narrow" panose="020B0606020202030204" pitchFamily="34" charset="0"/>
                <a:sym typeface="Wingdings" panose="05000000000000000000" pitchFamily="2" charset="2"/>
              </a:rPr>
              <a:t></a:t>
            </a:r>
            <a:r>
              <a:rPr lang="en-US" sz="2400" b="1" dirty="0" smtClean="0">
                <a:latin typeface="Arial Narrow" panose="020B0606020202030204" pitchFamily="34" charset="0"/>
              </a:rPr>
              <a:t> Scientific organization </a:t>
            </a:r>
            <a:r>
              <a:rPr lang="en-US" sz="2400" b="1" dirty="0">
                <a:latin typeface="Arial Narrow" panose="020B0606020202030204" pitchFamily="34" charset="0"/>
                <a:sym typeface="Wingdings" panose="05000000000000000000" pitchFamily="2" charset="2"/>
              </a:rPr>
              <a:t> </a:t>
            </a:r>
            <a:r>
              <a:rPr lang="en-US" sz="2400" b="1" dirty="0" smtClean="0">
                <a:latin typeface="Arial Narrow" panose="020B0606020202030204" pitchFamily="34" charset="0"/>
                <a:sym typeface="Wingdings" panose="05000000000000000000" pitchFamily="2" charset="2"/>
              </a:rPr>
              <a:t>Health care professional</a:t>
            </a:r>
            <a:r>
              <a:rPr lang="en-US" sz="2400" b="1" dirty="0" smtClean="0">
                <a:latin typeface="Arial Narrow" panose="020B0606020202030204" pitchFamily="34" charset="0"/>
              </a:rPr>
              <a:t>	</a:t>
            </a:r>
          </a:p>
          <a:p>
            <a:pPr marL="342900" indent="-342900"/>
            <a:r>
              <a:rPr lang="en-US" sz="2400" dirty="0">
                <a:latin typeface="Arial Narrow" panose="020B0606020202030204" pitchFamily="34" charset="0"/>
              </a:rPr>
              <a:t>	</a:t>
            </a:r>
            <a:endParaRPr lang="en-US" sz="2400" dirty="0" smtClean="0">
              <a:latin typeface="Arial Narrow" panose="020B0606020202030204" pitchFamily="34" charset="0"/>
            </a:endParaRPr>
          </a:p>
          <a:p>
            <a:pPr marL="342900" indent="-342900"/>
            <a:r>
              <a:rPr lang="en-US" sz="2400" dirty="0" smtClean="0">
                <a:latin typeface="Arial Narrow" panose="020B0606020202030204" pitchFamily="34" charset="0"/>
              </a:rPr>
              <a:t>Create community for </a:t>
            </a:r>
            <a:r>
              <a:rPr lang="en-US" sz="2400" b="1" dirty="0" smtClean="0">
                <a:latin typeface="Arial Narrow" panose="020B0606020202030204" pitchFamily="34" charset="0"/>
              </a:rPr>
              <a:t>ALL</a:t>
            </a:r>
            <a:r>
              <a:rPr lang="en-US" sz="2400" dirty="0" smtClean="0">
                <a:latin typeface="Arial Narrow" panose="020B0606020202030204" pitchFamily="34" charset="0"/>
              </a:rPr>
              <a:t> medical physicists. </a:t>
            </a:r>
          </a:p>
          <a:p>
            <a:pPr marL="342900" indent="-342900"/>
            <a:r>
              <a:rPr lang="en-US" sz="2400" dirty="0" smtClean="0">
                <a:latin typeface="Arial Narrow" panose="020B0606020202030204" pitchFamily="34" charset="0"/>
              </a:rPr>
              <a:t>	Idea back then was:</a:t>
            </a:r>
          </a:p>
          <a:p>
            <a:pPr marL="800100" lvl="1" indent="-342900">
              <a:buFont typeface="Arial" panose="020B0604020202020204" pitchFamily="34" charset="0"/>
              <a:buChar char="•"/>
            </a:pPr>
            <a:r>
              <a:rPr lang="en-US" sz="2400" dirty="0">
                <a:latin typeface="Arial Narrow" panose="020B0606020202030204" pitchFamily="34" charset="0"/>
              </a:rPr>
              <a:t>Effective = </a:t>
            </a:r>
            <a:r>
              <a:rPr lang="en-US" sz="2400" dirty="0" smtClean="0">
                <a:latin typeface="Arial Narrow" panose="020B0606020202030204" pitchFamily="34" charset="0"/>
              </a:rPr>
              <a:t>recognized MPE’s 	-- BHPA as representative organization for MPE</a:t>
            </a:r>
          </a:p>
          <a:p>
            <a:pPr marL="800100" lvl="1" indent="-342900">
              <a:buFont typeface="Arial" panose="020B0604020202020204" pitchFamily="34" charset="0"/>
              <a:buChar char="•"/>
            </a:pPr>
            <a:r>
              <a:rPr lang="en-US" sz="2400" dirty="0">
                <a:latin typeface="Arial Narrow" panose="020B0606020202030204" pitchFamily="34" charset="0"/>
              </a:rPr>
              <a:t>Corresponding = </a:t>
            </a:r>
            <a:r>
              <a:rPr lang="en-US" sz="2400" dirty="0" smtClean="0">
                <a:latin typeface="Arial Narrow" panose="020B0606020202030204" pitchFamily="34" charset="0"/>
              </a:rPr>
              <a:t>MP’s		-- </a:t>
            </a:r>
            <a:r>
              <a:rPr lang="en-US" sz="2400" dirty="0">
                <a:latin typeface="Arial Narrow" panose="020B0606020202030204" pitchFamily="34" charset="0"/>
              </a:rPr>
              <a:t>BHPA as Scientific </a:t>
            </a:r>
            <a:r>
              <a:rPr lang="en-US" sz="2400" dirty="0" smtClean="0">
                <a:latin typeface="Arial Narrow" panose="020B0606020202030204" pitchFamily="34" charset="0"/>
              </a:rPr>
              <a:t>Organization + MRI, LASER,…</a:t>
            </a:r>
          </a:p>
          <a:p>
            <a:pPr marL="800100" lvl="1" indent="-342900">
              <a:buFont typeface="Wingdings"/>
              <a:buChar char="à"/>
            </a:pPr>
            <a:endParaRPr lang="en-US" sz="2400" dirty="0" smtClean="0">
              <a:latin typeface="Arial Narrow" panose="020B0606020202030204" pitchFamily="34" charset="0"/>
              <a:sym typeface="Wingdings" pitchFamily="2" charset="2"/>
            </a:endParaRPr>
          </a:p>
          <a:p>
            <a:pPr marL="800100" lvl="1" indent="-342900">
              <a:buFont typeface="Wingdings"/>
              <a:buChar char="à"/>
            </a:pPr>
            <a:r>
              <a:rPr lang="en-US" sz="2400" dirty="0" smtClean="0">
                <a:latin typeface="Arial Narrow" panose="020B0606020202030204" pitchFamily="34" charset="0"/>
                <a:sym typeface="Wingdings" pitchFamily="2" charset="2"/>
              </a:rPr>
              <a:t>We need to rethink this </a:t>
            </a:r>
          </a:p>
          <a:p>
            <a:pPr marL="800100" lvl="1" indent="-342900">
              <a:buFont typeface="Wingdings"/>
              <a:buChar char="à"/>
            </a:pPr>
            <a:r>
              <a:rPr lang="en-US" sz="2400" dirty="0">
                <a:latin typeface="Arial Narrow" panose="020B0606020202030204" pitchFamily="34" charset="0"/>
              </a:rPr>
              <a:t>A</a:t>
            </a:r>
            <a:r>
              <a:rPr lang="en-US" sz="2400" dirty="0" smtClean="0">
                <a:latin typeface="Arial Narrow" panose="020B0606020202030204" pitchFamily="34" charset="0"/>
              </a:rPr>
              <a:t>lso there is a new legislation since </a:t>
            </a:r>
            <a:r>
              <a:rPr lang="nl-BE" sz="2400" dirty="0" smtClean="0">
                <a:latin typeface="Arial Narrow" panose="020B0606020202030204" pitchFamily="34" charset="0"/>
              </a:rPr>
              <a:t>May 1st 2019 on PU</a:t>
            </a:r>
            <a:endParaRPr lang="en-US" sz="2400" dirty="0" smtClean="0">
              <a:latin typeface="Arial Narrow" panose="020B0606020202030204" pitchFamily="34" charset="0"/>
              <a:sym typeface="Wingdings" pitchFamily="2" charset="2"/>
            </a:endParaRPr>
          </a:p>
          <a:p>
            <a:endParaRPr lang="en-US" sz="2400" dirty="0" smtClean="0">
              <a:latin typeface="Arial Narrow" panose="020B0606020202030204" pitchFamily="34" charset="0"/>
            </a:endParaRPr>
          </a:p>
        </p:txBody>
      </p:sp>
      <p:pic>
        <p:nvPicPr>
          <p:cNvPr id="6" name="Afbeelding 5" descr="logoBHPA.png"/>
          <p:cNvPicPr>
            <a:picLocks noChangeAspect="1"/>
          </p:cNvPicPr>
          <p:nvPr/>
        </p:nvPicPr>
        <p:blipFill>
          <a:blip r:embed="rId2" cstate="print"/>
          <a:stretch>
            <a:fillRect/>
          </a:stretch>
        </p:blipFill>
        <p:spPr>
          <a:xfrm>
            <a:off x="10521977" y="-9266"/>
            <a:ext cx="1641470" cy="1247516"/>
          </a:xfrm>
          <a:prstGeom prst="rect">
            <a:avLst/>
          </a:prstGeom>
        </p:spPr>
      </p:pic>
    </p:spTree>
    <p:extLst>
      <p:ext uri="{BB962C8B-B14F-4D97-AF65-F5344CB8AC3E}">
        <p14:creationId xmlns="" xmlns:p14="http://schemas.microsoft.com/office/powerpoint/2010/main" val="10727644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33362"/>
            <a:ext cx="10972800" cy="1143000"/>
          </a:xfrm>
        </p:spPr>
        <p:txBody>
          <a:bodyPr>
            <a:normAutofit/>
          </a:bodyPr>
          <a:lstStyle/>
          <a:p>
            <a:r>
              <a:rPr lang="en-US" dirty="0" smtClean="0">
                <a:solidFill>
                  <a:srgbClr val="FF0000"/>
                </a:solidFill>
              </a:rPr>
              <a:t>First suggestion created during meeting:</a:t>
            </a:r>
            <a:endParaRPr lang="en-US" dirty="0">
              <a:solidFill>
                <a:srgbClr val="FF0000"/>
              </a:solidFill>
            </a:endParaRPr>
          </a:p>
        </p:txBody>
      </p:sp>
      <p:sp>
        <p:nvSpPr>
          <p:cNvPr id="4" name="Tijdelijke aanduiding voor inhoud 2"/>
          <p:cNvSpPr>
            <a:spLocks noGrp="1"/>
          </p:cNvSpPr>
          <p:nvPr>
            <p:ph idx="1"/>
          </p:nvPr>
        </p:nvSpPr>
        <p:spPr>
          <a:xfrm>
            <a:off x="622300" y="736600"/>
            <a:ext cx="11328400" cy="5943599"/>
          </a:xfrm>
        </p:spPr>
        <p:txBody>
          <a:bodyPr numCol="2">
            <a:noAutofit/>
          </a:bodyPr>
          <a:lstStyle/>
          <a:p>
            <a:r>
              <a:rPr lang="en-US" sz="1600" b="1" dirty="0" smtClean="0">
                <a:solidFill>
                  <a:srgbClr val="FF0000"/>
                </a:solidFill>
              </a:rPr>
              <a:t>Effective member</a:t>
            </a:r>
          </a:p>
          <a:p>
            <a:pPr lvl="1"/>
            <a:r>
              <a:rPr lang="en-US" sz="1400" dirty="0" smtClean="0">
                <a:solidFill>
                  <a:srgbClr val="FF0000"/>
                </a:solidFill>
              </a:rPr>
              <a:t>Recognized MP(E)</a:t>
            </a:r>
            <a:endParaRPr lang="en-US" sz="1400" b="1" dirty="0" smtClean="0">
              <a:solidFill>
                <a:srgbClr val="FF0000"/>
              </a:solidFill>
            </a:endParaRPr>
          </a:p>
          <a:p>
            <a:pPr lvl="2"/>
            <a:r>
              <a:rPr lang="en-US" sz="1400" b="1" dirty="0" smtClean="0">
                <a:solidFill>
                  <a:srgbClr val="FF0000"/>
                </a:solidFill>
              </a:rPr>
              <a:t>FANC recognition</a:t>
            </a:r>
          </a:p>
          <a:p>
            <a:pPr lvl="2"/>
            <a:r>
              <a:rPr lang="en-US" sz="1400" b="1" dirty="0" smtClean="0">
                <a:solidFill>
                  <a:srgbClr val="FF0000"/>
                </a:solidFill>
              </a:rPr>
              <a:t>Represented in higher board </a:t>
            </a:r>
            <a:r>
              <a:rPr lang="en-US" sz="1400" dirty="0" smtClean="0">
                <a:solidFill>
                  <a:srgbClr val="FF0000"/>
                </a:solidFill>
              </a:rPr>
              <a:t>(president, vice president, treasurer, secretary)</a:t>
            </a:r>
          </a:p>
          <a:p>
            <a:pPr lvl="2"/>
            <a:r>
              <a:rPr lang="en-US" sz="1400" dirty="0">
                <a:solidFill>
                  <a:srgbClr val="FF0000"/>
                </a:solidFill>
              </a:rPr>
              <a:t>2 MPE as </a:t>
            </a:r>
            <a:r>
              <a:rPr lang="en-US" sz="1400" dirty="0" smtClean="0">
                <a:solidFill>
                  <a:srgbClr val="FF0000"/>
                </a:solidFill>
              </a:rPr>
              <a:t>referee</a:t>
            </a:r>
          </a:p>
          <a:p>
            <a:pPr lvl="2"/>
            <a:r>
              <a:rPr lang="en-US" sz="1400" dirty="0" smtClean="0">
                <a:solidFill>
                  <a:srgbClr val="FF0000"/>
                </a:solidFill>
              </a:rPr>
              <a:t>Appoint a FANC ambassador</a:t>
            </a:r>
            <a:endParaRPr lang="en-US" sz="1400" dirty="0">
              <a:solidFill>
                <a:srgbClr val="FF0000"/>
              </a:solidFill>
            </a:endParaRPr>
          </a:p>
          <a:p>
            <a:pPr lvl="2">
              <a:buNone/>
            </a:pPr>
            <a:endParaRPr lang="en-US" sz="1400" dirty="0" smtClean="0">
              <a:solidFill>
                <a:srgbClr val="FF0000"/>
              </a:solidFill>
            </a:endParaRPr>
          </a:p>
          <a:p>
            <a:pPr lvl="1"/>
            <a:r>
              <a:rPr lang="en-US" sz="1400" dirty="0" smtClean="0">
                <a:solidFill>
                  <a:srgbClr val="FF0000"/>
                </a:solidFill>
              </a:rPr>
              <a:t>MP(E) </a:t>
            </a:r>
            <a:endParaRPr lang="en-US" sz="1100" dirty="0" smtClean="0">
              <a:solidFill>
                <a:srgbClr val="FF0000"/>
              </a:solidFill>
            </a:endParaRPr>
          </a:p>
          <a:p>
            <a:pPr lvl="2"/>
            <a:r>
              <a:rPr lang="en-US" sz="1400" dirty="0" smtClean="0">
                <a:solidFill>
                  <a:srgbClr val="FF0000"/>
                </a:solidFill>
              </a:rPr>
              <a:t>diploma of master in science, civil engineering or industrial engineering </a:t>
            </a:r>
          </a:p>
          <a:p>
            <a:pPr lvl="2"/>
            <a:r>
              <a:rPr lang="en-US" sz="1400" b="1" u="sng" dirty="0" smtClean="0">
                <a:solidFill>
                  <a:srgbClr val="FF0000"/>
                </a:solidFill>
              </a:rPr>
              <a:t>Medical physicist working in an hospital environment and directly involved in patient care </a:t>
            </a:r>
          </a:p>
          <a:p>
            <a:pPr lvl="2"/>
            <a:r>
              <a:rPr lang="en-US" sz="1400" b="1" u="sng" dirty="0" smtClean="0">
                <a:solidFill>
                  <a:srgbClr val="FF0000"/>
                </a:solidFill>
              </a:rPr>
              <a:t>Can be represented in board</a:t>
            </a:r>
          </a:p>
          <a:p>
            <a:pPr lvl="2"/>
            <a:r>
              <a:rPr lang="en-US" sz="1400" dirty="0">
                <a:solidFill>
                  <a:srgbClr val="FF0000"/>
                </a:solidFill>
              </a:rPr>
              <a:t>2 MPE as referee</a:t>
            </a:r>
          </a:p>
          <a:p>
            <a:pPr lvl="2"/>
            <a:endParaRPr lang="en-US" sz="1400" b="1" dirty="0" smtClean="0">
              <a:solidFill>
                <a:srgbClr val="FF0000"/>
              </a:solidFill>
            </a:endParaRPr>
          </a:p>
          <a:p>
            <a:pPr lvl="1"/>
            <a:r>
              <a:rPr lang="en-US" sz="1400" dirty="0" smtClean="0">
                <a:solidFill>
                  <a:srgbClr val="FF0000"/>
                </a:solidFill>
              </a:rPr>
              <a:t>MPA= RTT, dosimetrist, planner, engineer,… (no direct correlation to definition FANC)</a:t>
            </a:r>
          </a:p>
          <a:p>
            <a:pPr lvl="2"/>
            <a:r>
              <a:rPr lang="en-US" sz="1400" dirty="0" smtClean="0">
                <a:solidFill>
                  <a:srgbClr val="FF0000"/>
                </a:solidFill>
              </a:rPr>
              <a:t>Minimum Diploma as </a:t>
            </a:r>
            <a:r>
              <a:rPr lang="en-US" sz="1400" b="1" dirty="0" smtClean="0">
                <a:solidFill>
                  <a:srgbClr val="FF0000"/>
                </a:solidFill>
              </a:rPr>
              <a:t>bachelor</a:t>
            </a:r>
          </a:p>
          <a:p>
            <a:pPr lvl="2"/>
            <a:r>
              <a:rPr lang="en-US" sz="1400" b="1" dirty="0" smtClean="0">
                <a:solidFill>
                  <a:srgbClr val="FF0000"/>
                </a:solidFill>
              </a:rPr>
              <a:t>2 MPE as referee</a:t>
            </a:r>
          </a:p>
          <a:p>
            <a:pPr lvl="2"/>
            <a:r>
              <a:rPr lang="en-US" sz="1400" b="1" dirty="0" smtClean="0">
                <a:solidFill>
                  <a:srgbClr val="FF0000"/>
                </a:solidFill>
              </a:rPr>
              <a:t>Can be represented in board but not in the higher board functions</a:t>
            </a:r>
          </a:p>
          <a:p>
            <a:pPr lvl="1">
              <a:buNone/>
            </a:pPr>
            <a:r>
              <a:rPr lang="en-US" sz="1400" dirty="0" smtClean="0">
                <a:solidFill>
                  <a:srgbClr val="FF0000"/>
                </a:solidFill>
                <a:sym typeface="Wingdings" pitchFamily="2" charset="2"/>
              </a:rPr>
              <a:t> </a:t>
            </a:r>
            <a:r>
              <a:rPr lang="en-US" sz="1400" dirty="0" smtClean="0">
                <a:solidFill>
                  <a:srgbClr val="FF0000"/>
                </a:solidFill>
              </a:rPr>
              <a:t>Can vote</a:t>
            </a:r>
            <a:endParaRPr lang="en-US" sz="1400" dirty="0">
              <a:solidFill>
                <a:srgbClr val="FF0000"/>
              </a:solidFill>
            </a:endParaRPr>
          </a:p>
          <a:p>
            <a:r>
              <a:rPr lang="en-US" sz="1600" b="1" dirty="0" smtClean="0">
                <a:solidFill>
                  <a:srgbClr val="FF0000"/>
                </a:solidFill>
              </a:rPr>
              <a:t> Affiliated member</a:t>
            </a:r>
          </a:p>
          <a:p>
            <a:endParaRPr lang="en-US" sz="1400" dirty="0" smtClean="0">
              <a:solidFill>
                <a:srgbClr val="FF0000"/>
              </a:solidFill>
            </a:endParaRPr>
          </a:p>
          <a:p>
            <a:pPr lvl="1"/>
            <a:r>
              <a:rPr lang="en-US" sz="1400" dirty="0" smtClean="0">
                <a:solidFill>
                  <a:srgbClr val="FF0000"/>
                </a:solidFill>
              </a:rPr>
              <a:t>Honorary members</a:t>
            </a:r>
          </a:p>
          <a:p>
            <a:pPr lvl="2"/>
            <a:r>
              <a:rPr lang="en-US" sz="1400" dirty="0" smtClean="0">
                <a:solidFill>
                  <a:srgbClr val="FF0000"/>
                </a:solidFill>
              </a:rPr>
              <a:t>Retired former members</a:t>
            </a:r>
          </a:p>
          <a:p>
            <a:pPr lvl="2"/>
            <a:r>
              <a:rPr lang="en-US" sz="1400" dirty="0" smtClean="0">
                <a:solidFill>
                  <a:srgbClr val="FF0000"/>
                </a:solidFill>
              </a:rPr>
              <a:t>Nominated by board</a:t>
            </a:r>
          </a:p>
          <a:p>
            <a:pPr lvl="1"/>
            <a:endParaRPr lang="en-US" sz="1400" dirty="0" smtClean="0">
              <a:solidFill>
                <a:srgbClr val="FF0000"/>
              </a:solidFill>
            </a:endParaRPr>
          </a:p>
          <a:p>
            <a:pPr lvl="1"/>
            <a:r>
              <a:rPr lang="en-US" sz="1400" dirty="0" smtClean="0">
                <a:solidFill>
                  <a:srgbClr val="FF0000"/>
                </a:solidFill>
              </a:rPr>
              <a:t>Associated members</a:t>
            </a:r>
          </a:p>
          <a:p>
            <a:pPr lvl="2"/>
            <a:r>
              <a:rPr lang="en-US" sz="1400" dirty="0" smtClean="0">
                <a:solidFill>
                  <a:srgbClr val="FF0000"/>
                </a:solidFill>
              </a:rPr>
              <a:t>Can be natural or legal person</a:t>
            </a:r>
          </a:p>
          <a:p>
            <a:pPr lvl="2"/>
            <a:r>
              <a:rPr lang="en-US" sz="1400" dirty="0" smtClean="0">
                <a:solidFill>
                  <a:srgbClr val="FF0000"/>
                </a:solidFill>
              </a:rPr>
              <a:t>Company member</a:t>
            </a:r>
          </a:p>
          <a:p>
            <a:pPr lvl="2">
              <a:buNone/>
            </a:pPr>
            <a:endParaRPr lang="en-US" sz="1400" dirty="0" smtClean="0">
              <a:solidFill>
                <a:srgbClr val="FF0000"/>
              </a:solidFill>
            </a:endParaRPr>
          </a:p>
          <a:p>
            <a:pPr lvl="1"/>
            <a:r>
              <a:rPr lang="en-US" sz="1400" dirty="0" smtClean="0">
                <a:solidFill>
                  <a:srgbClr val="FF0000"/>
                </a:solidFill>
              </a:rPr>
              <a:t>Corresponding members </a:t>
            </a:r>
          </a:p>
          <a:p>
            <a:pPr lvl="2"/>
            <a:r>
              <a:rPr lang="en-US" sz="1400" b="1" u="sng" dirty="0" smtClean="0">
                <a:solidFill>
                  <a:srgbClr val="FF0000"/>
                </a:solidFill>
              </a:rPr>
              <a:t>foreign (recognized) physicists </a:t>
            </a:r>
          </a:p>
          <a:p>
            <a:pPr lvl="2"/>
            <a:r>
              <a:rPr lang="en-US" sz="1400" b="1" u="sng" dirty="0" smtClean="0">
                <a:solidFill>
                  <a:srgbClr val="FF0000"/>
                </a:solidFill>
              </a:rPr>
              <a:t> Belgian medical physicist not involved in patient care</a:t>
            </a:r>
          </a:p>
          <a:p>
            <a:pPr lvl="2"/>
            <a:endParaRPr lang="en-US" sz="1400" b="1" u="sng" dirty="0" smtClean="0">
              <a:solidFill>
                <a:srgbClr val="FF0000"/>
              </a:solidFill>
            </a:endParaRPr>
          </a:p>
          <a:p>
            <a:pPr lvl="1"/>
            <a:r>
              <a:rPr lang="en-US" sz="1400" dirty="0" smtClean="0">
                <a:solidFill>
                  <a:srgbClr val="FF0000"/>
                </a:solidFill>
              </a:rPr>
              <a:t>Student members : master and </a:t>
            </a:r>
            <a:r>
              <a:rPr lang="en-US" sz="1400" dirty="0" err="1" smtClean="0">
                <a:solidFill>
                  <a:srgbClr val="FF0000"/>
                </a:solidFill>
              </a:rPr>
              <a:t>phd</a:t>
            </a:r>
            <a:r>
              <a:rPr lang="en-US" sz="1400" dirty="0" smtClean="0">
                <a:solidFill>
                  <a:srgbClr val="FF0000"/>
                </a:solidFill>
              </a:rPr>
              <a:t> students</a:t>
            </a:r>
          </a:p>
          <a:p>
            <a:pPr marL="457200" lvl="1" indent="0">
              <a:buNone/>
            </a:pPr>
            <a:endParaRPr lang="en-US" sz="1400" dirty="0" smtClean="0">
              <a:solidFill>
                <a:srgbClr val="FF0000"/>
              </a:solidFill>
              <a:sym typeface="Wingdings" panose="05000000000000000000" pitchFamily="2" charset="2"/>
            </a:endParaRPr>
          </a:p>
          <a:p>
            <a:pPr marL="457200" lvl="1" indent="0">
              <a:buNone/>
            </a:pPr>
            <a:r>
              <a:rPr lang="en-US" sz="1400" dirty="0" smtClean="0">
                <a:solidFill>
                  <a:srgbClr val="FF0000"/>
                </a:solidFill>
                <a:sym typeface="Wingdings" panose="05000000000000000000" pitchFamily="2" charset="2"/>
              </a:rPr>
              <a:t> can NOT vote</a:t>
            </a:r>
          </a:p>
          <a:p>
            <a:pPr marL="457200" lvl="1" indent="0">
              <a:buNone/>
            </a:pPr>
            <a:endParaRPr lang="en-US" sz="1400" dirty="0" smtClean="0">
              <a:solidFill>
                <a:srgbClr val="FF0000"/>
              </a:solidFill>
              <a:sym typeface="Wingdings" panose="05000000000000000000" pitchFamily="2" charset="2"/>
            </a:endParaRPr>
          </a:p>
          <a:p>
            <a:pPr marL="457200" lvl="1" indent="0">
              <a:buNone/>
            </a:pPr>
            <a:endParaRPr lang="en-US" sz="1400" dirty="0" smtClean="0">
              <a:solidFill>
                <a:srgbClr val="FF0000"/>
              </a:solidFill>
            </a:endParaRPr>
          </a:p>
        </p:txBody>
      </p:sp>
    </p:spTree>
    <p:extLst>
      <p:ext uri="{BB962C8B-B14F-4D97-AF65-F5344CB8AC3E}">
        <p14:creationId xmlns="" xmlns:p14="http://schemas.microsoft.com/office/powerpoint/2010/main" val="19207237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rgbClr val="FF0000"/>
                </a:solidFill>
              </a:rPr>
              <a:t>2. </a:t>
            </a:r>
            <a:r>
              <a:rPr lang="en-US" b="1" dirty="0">
                <a:solidFill>
                  <a:srgbClr val="FF0000"/>
                </a:solidFill>
              </a:rPr>
              <a:t>Condition to become board member</a:t>
            </a:r>
            <a:r>
              <a:rPr lang="en-US" dirty="0" smtClean="0">
                <a:solidFill>
                  <a:srgbClr val="FF0000"/>
                </a:solidFill>
              </a:rPr>
              <a:t> </a:t>
            </a:r>
            <a:endParaRPr lang="en-US" dirty="0">
              <a:solidFill>
                <a:srgbClr val="FF0000"/>
              </a:solidFill>
            </a:endParaRPr>
          </a:p>
        </p:txBody>
      </p:sp>
      <p:sp>
        <p:nvSpPr>
          <p:cNvPr id="3" name="Tijdelijke aanduiding voor inhoud 2"/>
          <p:cNvSpPr>
            <a:spLocks noGrp="1"/>
          </p:cNvSpPr>
          <p:nvPr>
            <p:ph idx="1"/>
          </p:nvPr>
        </p:nvSpPr>
        <p:spPr/>
        <p:txBody>
          <a:bodyPr/>
          <a:lstStyle/>
          <a:p>
            <a:pPr marL="0" indent="0">
              <a:buNone/>
            </a:pPr>
            <a:r>
              <a:rPr lang="en-US" b="1" dirty="0" smtClean="0">
                <a:solidFill>
                  <a:srgbClr val="FF0000"/>
                </a:solidFill>
              </a:rPr>
              <a:t>At least 4-6 (?) board members</a:t>
            </a:r>
          </a:p>
          <a:p>
            <a:pPr marL="0" indent="0">
              <a:buNone/>
            </a:pPr>
            <a:r>
              <a:rPr lang="en-US" b="1" dirty="0" smtClean="0">
                <a:solidFill>
                  <a:srgbClr val="FF0000"/>
                </a:solidFill>
              </a:rPr>
              <a:t>Distinction between higher board functions (president, vice-president, secretary and treasurer) </a:t>
            </a:r>
          </a:p>
          <a:p>
            <a:pPr marL="0" indent="0">
              <a:buNone/>
            </a:pPr>
            <a:r>
              <a:rPr lang="en-US" b="1" dirty="0" smtClean="0">
                <a:solidFill>
                  <a:srgbClr val="FF0000"/>
                </a:solidFill>
              </a:rPr>
              <a:t>and lower board functions</a:t>
            </a:r>
          </a:p>
          <a:p>
            <a:pPr marL="0" indent="0">
              <a:buNone/>
            </a:pPr>
            <a:r>
              <a:rPr lang="en-US" b="1" dirty="0" smtClean="0">
                <a:solidFill>
                  <a:srgbClr val="FF0000"/>
                </a:solidFill>
              </a:rPr>
              <a:t>recognized MPE </a:t>
            </a:r>
            <a:r>
              <a:rPr lang="en-US" b="1" dirty="0" smtClean="0">
                <a:solidFill>
                  <a:srgbClr val="FF0000"/>
                </a:solidFill>
              </a:rPr>
              <a:t>at least 1 in Higher </a:t>
            </a:r>
            <a:r>
              <a:rPr lang="en-US" b="1" dirty="0" smtClean="0">
                <a:solidFill>
                  <a:srgbClr val="FF0000"/>
                </a:solidFill>
              </a:rPr>
              <a:t>board </a:t>
            </a:r>
            <a:r>
              <a:rPr lang="en-US" b="1" dirty="0" smtClean="0">
                <a:solidFill>
                  <a:srgbClr val="FF0000"/>
                </a:solidFill>
              </a:rPr>
              <a:t>function</a:t>
            </a:r>
            <a:endParaRPr lang="en-US" b="1" dirty="0" smtClean="0">
              <a:solidFill>
                <a:srgbClr val="FF0000"/>
              </a:solidFill>
            </a:endParaRPr>
          </a:p>
          <a:p>
            <a:pPr marL="0" indent="0">
              <a:buNone/>
            </a:pPr>
            <a:r>
              <a:rPr lang="en-US" b="1" dirty="0" smtClean="0">
                <a:solidFill>
                  <a:srgbClr val="FF0000"/>
                </a:solidFill>
              </a:rPr>
              <a:t>MP(E) can be part of higher or lower board</a:t>
            </a:r>
          </a:p>
          <a:p>
            <a:pPr marL="0" indent="0">
              <a:buNone/>
            </a:pPr>
            <a:r>
              <a:rPr lang="en-US" b="1" dirty="0" smtClean="0">
                <a:solidFill>
                  <a:srgbClr val="FF0000"/>
                </a:solidFill>
              </a:rPr>
              <a:t>MPA </a:t>
            </a:r>
            <a:r>
              <a:rPr lang="en-US" b="1" dirty="0" smtClean="0">
                <a:solidFill>
                  <a:srgbClr val="FF0000"/>
                </a:solidFill>
              </a:rPr>
              <a:t>can be part of lower board</a:t>
            </a:r>
          </a:p>
          <a:p>
            <a:pPr marL="0" indent="0">
              <a:buNone/>
            </a:pPr>
            <a:endParaRPr lang="en-US" b="1" dirty="0">
              <a:solidFill>
                <a:srgbClr val="FF0000"/>
              </a:solidFill>
            </a:endParaRPr>
          </a:p>
        </p:txBody>
      </p:sp>
    </p:spTree>
    <p:extLst>
      <p:ext uri="{BB962C8B-B14F-4D97-AF65-F5344CB8AC3E}">
        <p14:creationId xmlns="" xmlns:p14="http://schemas.microsoft.com/office/powerpoint/2010/main" val="40332039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503238"/>
            <a:ext cx="10972800" cy="1143000"/>
          </a:xfrm>
        </p:spPr>
        <p:txBody>
          <a:bodyPr>
            <a:normAutofit fontScale="90000"/>
          </a:bodyPr>
          <a:lstStyle/>
          <a:p>
            <a:r>
              <a:rPr lang="en-US" dirty="0" smtClean="0"/>
              <a:t>3.</a:t>
            </a:r>
            <a:r>
              <a:rPr lang="en-US" b="1" dirty="0"/>
              <a:t> Sanctions</a:t>
            </a:r>
            <a:r>
              <a:rPr lang="en-US" dirty="0"/>
              <a:t> when non compliant to internal code of conduct,</a:t>
            </a:r>
            <a:br>
              <a:rPr lang="en-US" dirty="0"/>
            </a:br>
            <a:r>
              <a:rPr lang="en-US" dirty="0" smtClean="0"/>
              <a:t> </a:t>
            </a:r>
            <a:endParaRPr lang="en-US" dirty="0"/>
          </a:p>
        </p:txBody>
      </p:sp>
      <p:sp>
        <p:nvSpPr>
          <p:cNvPr id="3" name="Tijdelijke aanduiding voor inhoud 2"/>
          <p:cNvSpPr>
            <a:spLocks noGrp="1"/>
          </p:cNvSpPr>
          <p:nvPr>
            <p:ph idx="1"/>
          </p:nvPr>
        </p:nvSpPr>
        <p:spPr/>
        <p:txBody>
          <a:bodyPr>
            <a:normAutofit fontScale="70000" lnSpcReduction="20000"/>
          </a:bodyPr>
          <a:lstStyle/>
          <a:p>
            <a:r>
              <a:rPr lang="en-US" dirty="0" smtClean="0"/>
              <a:t>Code of professional conduct:  need for update ?</a:t>
            </a:r>
          </a:p>
          <a:p>
            <a:endParaRPr lang="en-US" dirty="0" smtClean="0"/>
          </a:p>
          <a:p>
            <a:pPr marL="0" indent="0">
              <a:buNone/>
            </a:pPr>
            <a:r>
              <a:rPr lang="en-US" dirty="0">
                <a:hlinkClick r:id="rId2"/>
              </a:rPr>
              <a:t>https://</a:t>
            </a:r>
            <a:r>
              <a:rPr lang="en-US" dirty="0" smtClean="0">
                <a:hlinkClick r:id="rId2"/>
              </a:rPr>
              <a:t>www.aapm.org/org/policies/details.asp?id=260&amp;type=PP&amp;current=true#Section4</a:t>
            </a:r>
            <a:endParaRPr lang="en-US" dirty="0" smtClean="0"/>
          </a:p>
          <a:p>
            <a:pPr marL="0" indent="0">
              <a:buNone/>
            </a:pPr>
            <a:endParaRPr lang="en-US" dirty="0" smtClean="0"/>
          </a:p>
          <a:p>
            <a:pPr marL="0" indent="0">
              <a:buNone/>
            </a:pPr>
            <a:r>
              <a:rPr lang="en-US" dirty="0">
                <a:hlinkClick r:id="rId3"/>
              </a:rPr>
              <a:t>https://</a:t>
            </a:r>
            <a:r>
              <a:rPr lang="en-US" dirty="0" smtClean="0">
                <a:hlinkClick r:id="rId3"/>
              </a:rPr>
              <a:t>nvkf.nl/resources/media/Reglement%20Structuur%20Tuchtrecht%20NVKF_20090216-ALV20090319.pdf</a:t>
            </a:r>
            <a:endParaRPr lang="en-US" dirty="0" smtClean="0"/>
          </a:p>
          <a:p>
            <a:pPr marL="0" indent="0">
              <a:buNone/>
            </a:pPr>
            <a:endParaRPr lang="en-US" dirty="0" smtClean="0"/>
          </a:p>
          <a:p>
            <a:r>
              <a:rPr lang="en-US" dirty="0" smtClean="0"/>
              <a:t>Written warning, not </a:t>
            </a:r>
            <a:r>
              <a:rPr lang="en-US" dirty="0" err="1" smtClean="0"/>
              <a:t>eligeble</a:t>
            </a:r>
            <a:r>
              <a:rPr lang="en-US" dirty="0" smtClean="0"/>
              <a:t> for promotion as membership type or suspension of membership…</a:t>
            </a:r>
          </a:p>
          <a:p>
            <a:r>
              <a:rPr lang="en-US" dirty="0" smtClean="0"/>
              <a:t>Create Ethical committee</a:t>
            </a:r>
          </a:p>
          <a:p>
            <a:r>
              <a:rPr lang="en-US" dirty="0" smtClean="0"/>
              <a:t>Procedures…</a:t>
            </a:r>
          </a:p>
          <a:p>
            <a:r>
              <a:rPr lang="en-US" b="1" dirty="0" smtClean="0">
                <a:solidFill>
                  <a:srgbClr val="FF0000"/>
                </a:solidFill>
              </a:rPr>
              <a:t>Discussion next meeting</a:t>
            </a:r>
          </a:p>
          <a:p>
            <a:endParaRPr lang="en-US" dirty="0"/>
          </a:p>
        </p:txBody>
      </p:sp>
    </p:spTree>
    <p:extLst>
      <p:ext uri="{BB962C8B-B14F-4D97-AF65-F5344CB8AC3E}">
        <p14:creationId xmlns="" xmlns:p14="http://schemas.microsoft.com/office/powerpoint/2010/main" val="1424090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b="1" dirty="0" smtClean="0"/>
              <a:t>Statements: agree/disagree…?</a:t>
            </a:r>
            <a:endParaRPr lang="nl-BE" dirty="0"/>
          </a:p>
        </p:txBody>
      </p:sp>
      <p:sp>
        <p:nvSpPr>
          <p:cNvPr id="3" name="Tijdelijke aanduiding voor inhoud 2"/>
          <p:cNvSpPr>
            <a:spLocks noGrp="1"/>
          </p:cNvSpPr>
          <p:nvPr>
            <p:ph idx="1"/>
          </p:nvPr>
        </p:nvSpPr>
        <p:spPr>
          <a:xfrm>
            <a:off x="609601" y="1238251"/>
            <a:ext cx="10972800" cy="4525963"/>
          </a:xfrm>
        </p:spPr>
        <p:txBody>
          <a:bodyPr>
            <a:noAutofit/>
          </a:bodyPr>
          <a:lstStyle/>
          <a:p>
            <a:pPr>
              <a:buNone/>
            </a:pPr>
            <a:r>
              <a:rPr lang="en-US" sz="2000" b="1" dirty="0" smtClean="0"/>
              <a:t>Role of BHPA</a:t>
            </a:r>
            <a:r>
              <a:rPr lang="en-US" sz="2000" dirty="0" smtClean="0"/>
              <a:t> </a:t>
            </a:r>
          </a:p>
          <a:p>
            <a:pPr>
              <a:buNone/>
            </a:pPr>
            <a:endParaRPr lang="nl-BE" sz="2000" dirty="0" smtClean="0"/>
          </a:p>
          <a:p>
            <a:pPr lvl="0"/>
            <a:r>
              <a:rPr lang="en-US" sz="2000" b="1" dirty="0" smtClean="0">
                <a:solidFill>
                  <a:srgbClr val="00B050"/>
                </a:solidFill>
              </a:rPr>
              <a:t>Non-ionizing radiation physicists should be included in BHPA: YES</a:t>
            </a:r>
          </a:p>
          <a:p>
            <a:pPr lvl="0">
              <a:buFont typeface="Wingdings" panose="05000000000000000000" pitchFamily="2" charset="2"/>
              <a:buChar char="Ø"/>
            </a:pPr>
            <a:r>
              <a:rPr lang="en-US" sz="2000" b="1" dirty="0" smtClean="0">
                <a:solidFill>
                  <a:srgbClr val="00B050"/>
                </a:solidFill>
              </a:rPr>
              <a:t>Include medical laser physicists: YES</a:t>
            </a:r>
          </a:p>
          <a:p>
            <a:pPr lvl="0">
              <a:buFont typeface="Wingdings" panose="05000000000000000000" pitchFamily="2" charset="2"/>
              <a:buChar char="Ø"/>
            </a:pPr>
            <a:r>
              <a:rPr lang="en-US" sz="2000" b="1" dirty="0" smtClean="0">
                <a:solidFill>
                  <a:srgbClr val="00B050"/>
                </a:solidFill>
              </a:rPr>
              <a:t>Include research physicists: YES</a:t>
            </a:r>
          </a:p>
          <a:p>
            <a:pPr lvl="0">
              <a:buFont typeface="Wingdings" panose="05000000000000000000" pitchFamily="2" charset="2"/>
              <a:buChar char="Ø"/>
            </a:pPr>
            <a:r>
              <a:rPr lang="en-US" sz="2000" b="1" dirty="0" smtClean="0">
                <a:solidFill>
                  <a:srgbClr val="00B050"/>
                </a:solidFill>
              </a:rPr>
              <a:t>Include MPA: YES</a:t>
            </a:r>
            <a:r>
              <a:rPr lang="en-US" sz="2000" dirty="0" smtClean="0"/>
              <a:t> </a:t>
            </a:r>
          </a:p>
          <a:p>
            <a:pPr lvl="0">
              <a:buFontTx/>
              <a:buChar char="-"/>
            </a:pPr>
            <a:r>
              <a:rPr lang="en-US" sz="2000" dirty="0" smtClean="0"/>
              <a:t>“We </a:t>
            </a:r>
            <a:r>
              <a:rPr lang="en-US" sz="2000" dirty="0"/>
              <a:t>should become a society of ALL medical </a:t>
            </a:r>
            <a:r>
              <a:rPr lang="en-US" sz="2000" dirty="0" smtClean="0"/>
              <a:t>physicists”</a:t>
            </a:r>
          </a:p>
          <a:p>
            <a:pPr>
              <a:buFontTx/>
              <a:buChar char="-"/>
            </a:pPr>
            <a:r>
              <a:rPr lang="en-US" sz="2000" dirty="0"/>
              <a:t>Many do have mixed feelings about the subject to what degree we a them to the society. We need to think this through</a:t>
            </a:r>
            <a:r>
              <a:rPr lang="en-US" sz="2000" dirty="0" smtClean="0"/>
              <a:t>! Can an MPA become an representative for MPE?</a:t>
            </a:r>
          </a:p>
          <a:p>
            <a:pPr marL="0" lvl="0" indent="0">
              <a:buNone/>
            </a:pPr>
            <a:endParaRPr lang="nl-BE" sz="2000" dirty="0" smtClean="0"/>
          </a:p>
          <a:p>
            <a:pPr lvl="0"/>
            <a:r>
              <a:rPr lang="en-US" sz="2000" b="1" dirty="0" smtClean="0">
                <a:solidFill>
                  <a:srgbClr val="00B050"/>
                </a:solidFill>
              </a:rPr>
              <a:t>Non-ionizing radiation physicists should be included </a:t>
            </a:r>
            <a:r>
              <a:rPr lang="en-US" sz="2000" b="1" u="sng" dirty="0" smtClean="0">
                <a:solidFill>
                  <a:srgbClr val="00B050"/>
                </a:solidFill>
              </a:rPr>
              <a:t>as effective members </a:t>
            </a:r>
            <a:r>
              <a:rPr lang="en-US" sz="2000" b="1" dirty="0" smtClean="0">
                <a:solidFill>
                  <a:srgbClr val="00B050"/>
                </a:solidFill>
              </a:rPr>
              <a:t>in BHPA: YES</a:t>
            </a:r>
          </a:p>
          <a:p>
            <a:pPr marL="0" indent="0">
              <a:buNone/>
            </a:pPr>
            <a:r>
              <a:rPr lang="en-US" sz="2000" b="1" dirty="0" smtClean="0">
                <a:solidFill>
                  <a:srgbClr val="00B050"/>
                </a:solidFill>
              </a:rPr>
              <a:t>&gt; Include MPA </a:t>
            </a:r>
            <a:r>
              <a:rPr lang="en-US" sz="2000" b="1" u="sng" dirty="0" smtClean="0">
                <a:solidFill>
                  <a:srgbClr val="00B050"/>
                </a:solidFill>
              </a:rPr>
              <a:t>as effective members</a:t>
            </a:r>
            <a:r>
              <a:rPr lang="en-US" sz="2000" b="1" dirty="0" smtClean="0">
                <a:solidFill>
                  <a:srgbClr val="00B050"/>
                </a:solidFill>
              </a:rPr>
              <a:t>: </a:t>
            </a:r>
            <a:r>
              <a:rPr lang="en-US" sz="2000" b="1" dirty="0">
                <a:solidFill>
                  <a:srgbClr val="00B050"/>
                </a:solidFill>
              </a:rPr>
              <a:t>YES</a:t>
            </a:r>
            <a:r>
              <a:rPr lang="en-US" sz="2000" dirty="0"/>
              <a:t> </a:t>
            </a:r>
            <a:r>
              <a:rPr lang="en-US" sz="2000" dirty="0" smtClean="0"/>
              <a:t>(this question was asked twice: first round 50-50, second round after intervention by Nick </a:t>
            </a:r>
            <a:r>
              <a:rPr lang="en-US" sz="2000" dirty="0" err="1" smtClean="0"/>
              <a:t>Reynaert</a:t>
            </a:r>
            <a:r>
              <a:rPr lang="en-US" sz="2000" dirty="0" smtClean="0"/>
              <a:t> “shocked that we want to include laser physicists, but not the people we’ve worked with on a daily basis for years”: a clear YES)</a:t>
            </a:r>
            <a:endParaRPr lang="nl-BE" sz="2000" dirty="0"/>
          </a:p>
          <a:p>
            <a:pPr>
              <a:buNone/>
            </a:pPr>
            <a:r>
              <a:rPr lang="en-US" sz="2000" dirty="0" smtClean="0"/>
              <a:t> </a:t>
            </a:r>
          </a:p>
        </p:txBody>
      </p:sp>
      <p:pic>
        <p:nvPicPr>
          <p:cNvPr id="4" name="Afbeelding 3" descr="logoBHPA.png"/>
          <p:cNvPicPr>
            <a:picLocks noChangeAspect="1"/>
          </p:cNvPicPr>
          <p:nvPr/>
        </p:nvPicPr>
        <p:blipFill>
          <a:blip r:embed="rId2" cstate="print"/>
          <a:stretch>
            <a:fillRect/>
          </a:stretch>
        </p:blipFill>
        <p:spPr>
          <a:xfrm>
            <a:off x="10523347" y="-9266"/>
            <a:ext cx="1641684" cy="1247516"/>
          </a:xfrm>
          <a:prstGeom prst="rect">
            <a:avLst/>
          </a:prstGeom>
        </p:spPr>
      </p:pic>
    </p:spTree>
    <p:extLst>
      <p:ext uri="{BB962C8B-B14F-4D97-AF65-F5344CB8AC3E}">
        <p14:creationId xmlns="" xmlns:p14="http://schemas.microsoft.com/office/powerpoint/2010/main" val="3284110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b="1" dirty="0" smtClean="0"/>
              <a:t>Statements: agree/disagree…?</a:t>
            </a:r>
            <a:endParaRPr lang="nl-BE" dirty="0"/>
          </a:p>
        </p:txBody>
      </p:sp>
      <p:sp>
        <p:nvSpPr>
          <p:cNvPr id="3" name="Tijdelijke aanduiding voor inhoud 2"/>
          <p:cNvSpPr>
            <a:spLocks noGrp="1"/>
          </p:cNvSpPr>
          <p:nvPr>
            <p:ph idx="1"/>
          </p:nvPr>
        </p:nvSpPr>
        <p:spPr>
          <a:xfrm>
            <a:off x="609601" y="1238251"/>
            <a:ext cx="10972800" cy="4525963"/>
          </a:xfrm>
        </p:spPr>
        <p:txBody>
          <a:bodyPr>
            <a:noAutofit/>
          </a:bodyPr>
          <a:lstStyle/>
          <a:p>
            <a:pPr>
              <a:buNone/>
            </a:pPr>
            <a:r>
              <a:rPr lang="en-US" sz="2000" b="1" dirty="0" smtClean="0"/>
              <a:t>Role of BHPA</a:t>
            </a:r>
            <a:r>
              <a:rPr lang="en-US" sz="2000" dirty="0" smtClean="0"/>
              <a:t> </a:t>
            </a:r>
            <a:r>
              <a:rPr lang="en-US" sz="2000" b="1" dirty="0" smtClean="0"/>
              <a:t>(continued)</a:t>
            </a:r>
          </a:p>
          <a:p>
            <a:pPr>
              <a:buNone/>
            </a:pPr>
            <a:r>
              <a:rPr lang="en-US" sz="2000" dirty="0" smtClean="0"/>
              <a:t> </a:t>
            </a:r>
          </a:p>
          <a:p>
            <a:pPr lvl="0"/>
            <a:r>
              <a:rPr lang="en-US" sz="2000" b="1" dirty="0" smtClean="0">
                <a:solidFill>
                  <a:srgbClr val="00B050"/>
                </a:solidFill>
              </a:rPr>
              <a:t>BHPA should </a:t>
            </a:r>
            <a:r>
              <a:rPr lang="en-US" sz="2000" b="1" u="sng" dirty="0" smtClean="0">
                <a:solidFill>
                  <a:srgbClr val="00B050"/>
                </a:solidFill>
              </a:rPr>
              <a:t>support the creation of </a:t>
            </a:r>
            <a:r>
              <a:rPr lang="en-US" sz="2000" b="1" dirty="0" smtClean="0">
                <a:solidFill>
                  <a:srgbClr val="00B050"/>
                </a:solidFill>
              </a:rPr>
              <a:t>a professional union: YES </a:t>
            </a:r>
            <a:endParaRPr lang="nl-BE" sz="2000" b="1" dirty="0" smtClean="0">
              <a:solidFill>
                <a:srgbClr val="00B050"/>
              </a:solidFill>
            </a:endParaRPr>
          </a:p>
          <a:p>
            <a:pPr lvl="0"/>
            <a:r>
              <a:rPr lang="en-US" sz="2000" dirty="0" smtClean="0">
                <a:solidFill>
                  <a:srgbClr val="FFC000"/>
                </a:solidFill>
              </a:rPr>
              <a:t>BHPA should </a:t>
            </a:r>
            <a:r>
              <a:rPr lang="en-US" sz="2000" u="sng" dirty="0" smtClean="0">
                <a:solidFill>
                  <a:srgbClr val="FFC000"/>
                </a:solidFill>
              </a:rPr>
              <a:t>become</a:t>
            </a:r>
            <a:r>
              <a:rPr lang="en-US" sz="2000" dirty="0" smtClean="0">
                <a:solidFill>
                  <a:srgbClr val="FFC000"/>
                </a:solidFill>
              </a:rPr>
              <a:t> a professional union (question not asked)</a:t>
            </a:r>
          </a:p>
          <a:p>
            <a:pPr lvl="0"/>
            <a:endParaRPr lang="en-US" sz="2000" dirty="0" smtClean="0">
              <a:solidFill>
                <a:srgbClr val="FFC000"/>
              </a:solidFill>
            </a:endParaRPr>
          </a:p>
          <a:p>
            <a:pPr>
              <a:buFontTx/>
              <a:buChar char="-"/>
            </a:pPr>
            <a:r>
              <a:rPr lang="en-US" sz="2000" dirty="0" smtClean="0"/>
              <a:t>Dirk Verellen: “We shouldn’t be exclusive, a professional union should be BIG to have impact”</a:t>
            </a:r>
          </a:p>
          <a:p>
            <a:pPr>
              <a:buNone/>
            </a:pPr>
            <a:r>
              <a:rPr lang="en-US" sz="2000" dirty="0" smtClean="0"/>
              <a:t> </a:t>
            </a:r>
            <a:endParaRPr lang="nl-BE" sz="2000" dirty="0" smtClean="0"/>
          </a:p>
          <a:p>
            <a:pPr lvl="0"/>
            <a:r>
              <a:rPr lang="en-US" sz="2000" b="1" dirty="0" smtClean="0">
                <a:solidFill>
                  <a:srgbClr val="00B050"/>
                </a:solidFill>
              </a:rPr>
              <a:t>Medical physicists should officially become health care professionals: YES</a:t>
            </a:r>
          </a:p>
          <a:p>
            <a:pPr lvl="0"/>
            <a:endParaRPr lang="en-US" sz="2000" dirty="0" smtClean="0"/>
          </a:p>
          <a:p>
            <a:pPr lvl="0"/>
            <a:r>
              <a:rPr lang="en-US" sz="2000" dirty="0" smtClean="0"/>
              <a:t>We should create a new name and a new logo (question not asked, but audience seemed enthusiastic about “BMPA” suggested by Jan)</a:t>
            </a:r>
            <a:endParaRPr lang="nl-BE" sz="2000" dirty="0" smtClean="0"/>
          </a:p>
        </p:txBody>
      </p:sp>
      <p:pic>
        <p:nvPicPr>
          <p:cNvPr id="4" name="Afbeelding 3" descr="logoBHPA.png"/>
          <p:cNvPicPr>
            <a:picLocks noChangeAspect="1"/>
          </p:cNvPicPr>
          <p:nvPr/>
        </p:nvPicPr>
        <p:blipFill>
          <a:blip r:embed="rId2" cstate="print"/>
          <a:stretch>
            <a:fillRect/>
          </a:stretch>
        </p:blipFill>
        <p:spPr>
          <a:xfrm>
            <a:off x="10523347" y="-9266"/>
            <a:ext cx="1641684" cy="1247516"/>
          </a:xfrm>
          <a:prstGeom prst="rect">
            <a:avLst/>
          </a:prstGeom>
        </p:spPr>
      </p:pic>
    </p:spTree>
    <p:extLst>
      <p:ext uri="{BB962C8B-B14F-4D97-AF65-F5344CB8AC3E}">
        <p14:creationId xmlns="" xmlns:p14="http://schemas.microsoft.com/office/powerpoint/2010/main" val="2207256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Conclusion</a:t>
            </a:r>
            <a:endParaRPr lang="nl-BE" dirty="0"/>
          </a:p>
        </p:txBody>
      </p:sp>
      <p:sp>
        <p:nvSpPr>
          <p:cNvPr id="3" name="Tijdelijke aanduiding voor inhoud 2"/>
          <p:cNvSpPr>
            <a:spLocks noGrp="1"/>
          </p:cNvSpPr>
          <p:nvPr>
            <p:ph idx="1"/>
          </p:nvPr>
        </p:nvSpPr>
        <p:spPr/>
        <p:txBody>
          <a:bodyPr/>
          <a:lstStyle/>
          <a:p>
            <a:r>
              <a:rPr lang="nl-BE" dirty="0" smtClean="0"/>
              <a:t>BHPA </a:t>
            </a:r>
            <a:r>
              <a:rPr lang="nl-BE" dirty="0" err="1" smtClean="0"/>
              <a:t>seems</a:t>
            </a:r>
            <a:r>
              <a:rPr lang="nl-BE" dirty="0" smtClean="0"/>
              <a:t> </a:t>
            </a:r>
            <a:r>
              <a:rPr lang="nl-BE" dirty="0" err="1" smtClean="0"/>
              <a:t>to</a:t>
            </a:r>
            <a:r>
              <a:rPr lang="nl-BE" dirty="0" smtClean="0"/>
              <a:t> get support </a:t>
            </a:r>
            <a:r>
              <a:rPr lang="nl-BE" dirty="0" err="1" smtClean="0"/>
              <a:t>from</a:t>
            </a:r>
            <a:r>
              <a:rPr lang="nl-BE" dirty="0" smtClean="0"/>
              <a:t> the </a:t>
            </a:r>
            <a:r>
              <a:rPr lang="nl-BE" dirty="0" err="1" smtClean="0"/>
              <a:t>audience</a:t>
            </a:r>
            <a:r>
              <a:rPr lang="nl-BE" dirty="0" smtClean="0"/>
              <a:t> </a:t>
            </a:r>
            <a:r>
              <a:rPr lang="nl-BE" dirty="0" err="1" smtClean="0"/>
              <a:t>to</a:t>
            </a:r>
            <a:r>
              <a:rPr lang="nl-BE" dirty="0" smtClean="0"/>
              <a:t> move forward </a:t>
            </a:r>
            <a:r>
              <a:rPr lang="nl-BE" dirty="0" err="1" smtClean="0"/>
              <a:t>and</a:t>
            </a:r>
            <a:endParaRPr lang="nl-BE" dirty="0" smtClean="0"/>
          </a:p>
          <a:p>
            <a:pPr lvl="1"/>
            <a:r>
              <a:rPr lang="nl-BE" dirty="0" err="1" smtClean="0"/>
              <a:t>become</a:t>
            </a:r>
            <a:r>
              <a:rPr lang="nl-BE" dirty="0" smtClean="0"/>
              <a:t> more </a:t>
            </a:r>
            <a:r>
              <a:rPr lang="nl-BE" dirty="0" err="1" smtClean="0"/>
              <a:t>inclusive</a:t>
            </a:r>
            <a:r>
              <a:rPr lang="nl-BE" dirty="0" smtClean="0"/>
              <a:t> (non-</a:t>
            </a:r>
            <a:r>
              <a:rPr lang="nl-BE" dirty="0" err="1" smtClean="0"/>
              <a:t>ionizing</a:t>
            </a:r>
            <a:r>
              <a:rPr lang="nl-BE" dirty="0" smtClean="0"/>
              <a:t> </a:t>
            </a:r>
            <a:r>
              <a:rPr lang="nl-BE" dirty="0" err="1" smtClean="0"/>
              <a:t>radiation</a:t>
            </a:r>
            <a:r>
              <a:rPr lang="nl-BE" dirty="0" smtClean="0"/>
              <a:t> </a:t>
            </a:r>
            <a:r>
              <a:rPr lang="nl-BE" dirty="0" err="1" smtClean="0"/>
              <a:t>physicists</a:t>
            </a:r>
            <a:r>
              <a:rPr lang="nl-BE" dirty="0"/>
              <a:t> </a:t>
            </a:r>
            <a:r>
              <a:rPr lang="nl-BE" dirty="0" smtClean="0"/>
              <a:t>+ </a:t>
            </a:r>
            <a:r>
              <a:rPr lang="nl-BE" dirty="0" err="1" smtClean="0"/>
              <a:t>MPAs</a:t>
            </a:r>
            <a:r>
              <a:rPr lang="nl-BE" dirty="0" smtClean="0"/>
              <a:t>)</a:t>
            </a:r>
          </a:p>
          <a:p>
            <a:pPr lvl="1"/>
            <a:r>
              <a:rPr lang="nl-BE" dirty="0" err="1" smtClean="0"/>
              <a:t>create</a:t>
            </a:r>
            <a:r>
              <a:rPr lang="nl-BE" dirty="0" smtClean="0"/>
              <a:t> (or </a:t>
            </a:r>
            <a:r>
              <a:rPr lang="nl-BE" dirty="0" err="1" smtClean="0"/>
              <a:t>become</a:t>
            </a:r>
            <a:r>
              <a:rPr lang="nl-BE" dirty="0" smtClean="0"/>
              <a:t>) a professional </a:t>
            </a:r>
            <a:r>
              <a:rPr lang="nl-BE" dirty="0" err="1" smtClean="0"/>
              <a:t>union</a:t>
            </a:r>
            <a:endParaRPr lang="nl-BE" dirty="0" smtClean="0"/>
          </a:p>
          <a:p>
            <a:pPr lvl="1"/>
            <a:r>
              <a:rPr lang="nl-BE" dirty="0" smtClean="0"/>
              <a:t>look </a:t>
            </a:r>
            <a:r>
              <a:rPr lang="nl-BE" dirty="0" err="1" smtClean="0"/>
              <a:t>into</a:t>
            </a:r>
            <a:r>
              <a:rPr lang="nl-BE" dirty="0" smtClean="0"/>
              <a:t> the </a:t>
            </a:r>
            <a:r>
              <a:rPr lang="nl-BE" dirty="0" err="1" smtClean="0"/>
              <a:t>possibility</a:t>
            </a:r>
            <a:r>
              <a:rPr lang="nl-BE" dirty="0" smtClean="0"/>
              <a:t> of </a:t>
            </a:r>
            <a:r>
              <a:rPr lang="nl-BE" dirty="0" err="1" smtClean="0"/>
              <a:t>making</a:t>
            </a:r>
            <a:r>
              <a:rPr lang="nl-BE" dirty="0" smtClean="0"/>
              <a:t> MP a </a:t>
            </a:r>
            <a:r>
              <a:rPr lang="nl-BE" dirty="0" err="1" smtClean="0"/>
              <a:t>healthcare</a:t>
            </a:r>
            <a:r>
              <a:rPr lang="nl-BE" dirty="0" smtClean="0"/>
              <a:t> </a:t>
            </a:r>
            <a:r>
              <a:rPr lang="nl-BE" dirty="0" err="1" smtClean="0"/>
              <a:t>profession</a:t>
            </a:r>
            <a:endParaRPr lang="nl-BE" dirty="0" smtClean="0"/>
          </a:p>
        </p:txBody>
      </p:sp>
    </p:spTree>
    <p:extLst>
      <p:ext uri="{BB962C8B-B14F-4D97-AF65-F5344CB8AC3E}">
        <p14:creationId xmlns="" xmlns:p14="http://schemas.microsoft.com/office/powerpoint/2010/main" val="3082192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1ste ideas: Professional Union</a:t>
            </a:r>
            <a:endParaRPr lang="en-US" dirty="0"/>
          </a:p>
        </p:txBody>
      </p:sp>
      <p:sp>
        <p:nvSpPr>
          <p:cNvPr id="3" name="Tijdelijke aanduiding voor inhoud 2"/>
          <p:cNvSpPr>
            <a:spLocks noGrp="1"/>
          </p:cNvSpPr>
          <p:nvPr>
            <p:ph idx="1"/>
          </p:nvPr>
        </p:nvSpPr>
        <p:spPr/>
        <p:txBody>
          <a:bodyPr>
            <a:normAutofit fontScale="92500" lnSpcReduction="10000"/>
          </a:bodyPr>
          <a:lstStyle/>
          <a:p>
            <a:r>
              <a:rPr lang="en-US" sz="2400" dirty="0" smtClean="0"/>
              <a:t>General medical &amp; clinical physics community</a:t>
            </a:r>
          </a:p>
          <a:p>
            <a:r>
              <a:rPr lang="en-US" sz="2400" dirty="0" smtClean="0"/>
              <a:t>Fields</a:t>
            </a:r>
          </a:p>
          <a:p>
            <a:pPr lvl="1"/>
            <a:r>
              <a:rPr lang="en-US" sz="2000" dirty="0" smtClean="0"/>
              <a:t>Non-ionizing radiation – MR &amp; US physics</a:t>
            </a:r>
          </a:p>
          <a:p>
            <a:pPr lvl="1"/>
            <a:r>
              <a:rPr lang="en-US" sz="2000" dirty="0" smtClean="0"/>
              <a:t>Ionizing radiation: RT, RX, NM</a:t>
            </a:r>
          </a:p>
          <a:p>
            <a:pPr lvl="2"/>
            <a:r>
              <a:rPr lang="en-US" sz="1600" dirty="0" smtClean="0"/>
              <a:t>Diagnostics</a:t>
            </a:r>
          </a:p>
          <a:p>
            <a:pPr lvl="2"/>
            <a:r>
              <a:rPr lang="en-US" sz="1600" dirty="0" smtClean="0"/>
              <a:t>Therapeutics</a:t>
            </a:r>
          </a:p>
          <a:p>
            <a:pPr lvl="1"/>
            <a:r>
              <a:rPr lang="en-US" sz="2000" dirty="0" smtClean="0"/>
              <a:t>General clinical physics</a:t>
            </a:r>
          </a:p>
          <a:p>
            <a:r>
              <a:rPr lang="en-US" sz="2400" dirty="0" smtClean="0"/>
              <a:t>Working groups &amp; commissions</a:t>
            </a:r>
          </a:p>
          <a:p>
            <a:pPr lvl="1"/>
            <a:r>
              <a:rPr lang="en-US" sz="2000" dirty="0" smtClean="0"/>
              <a:t>Science and innovation (incorporation of the scientific BHPA)</a:t>
            </a:r>
          </a:p>
          <a:p>
            <a:pPr lvl="1"/>
            <a:r>
              <a:rPr lang="en-US" sz="2000" dirty="0" smtClean="0"/>
              <a:t>Quality assurance</a:t>
            </a:r>
          </a:p>
          <a:p>
            <a:pPr lvl="1"/>
            <a:r>
              <a:rPr lang="en-US" sz="2000" dirty="0" smtClean="0"/>
              <a:t>Radiation protection</a:t>
            </a:r>
          </a:p>
          <a:p>
            <a:pPr lvl="1"/>
            <a:r>
              <a:rPr lang="en-US" sz="2000" dirty="0" smtClean="0"/>
              <a:t>Professional matters</a:t>
            </a:r>
          </a:p>
          <a:p>
            <a:pPr lvl="1"/>
            <a:r>
              <a:rPr lang="en-US" sz="2000" dirty="0" smtClean="0"/>
              <a:t>Communication</a:t>
            </a:r>
          </a:p>
          <a:p>
            <a:pPr lvl="1"/>
            <a:r>
              <a:rPr lang="en-US" sz="2000" dirty="0" smtClean="0"/>
              <a:t>Education</a:t>
            </a:r>
          </a:p>
          <a:p>
            <a:pPr lvl="1"/>
            <a:endParaRPr lang="en-US" sz="2000" dirty="0" smtClean="0"/>
          </a:p>
        </p:txBody>
      </p:sp>
      <p:sp>
        <p:nvSpPr>
          <p:cNvPr id="4" name="Tijdelijke aanduiding voor dianummer 3"/>
          <p:cNvSpPr>
            <a:spLocks noGrp="1"/>
          </p:cNvSpPr>
          <p:nvPr>
            <p:ph type="sldNum" sz="quarter" idx="12"/>
          </p:nvPr>
        </p:nvSpPr>
        <p:spPr/>
        <p:txBody>
          <a:bodyPr/>
          <a:lstStyle/>
          <a:p>
            <a:fld id="{650335D2-E872-458B-A85D-0FE3C8C09462}" type="slidenum">
              <a:rPr lang="nl-BE" smtClean="0"/>
              <a:pPr/>
              <a:t>7</a:t>
            </a:fld>
            <a:endParaRPr lang="nl-BE"/>
          </a:p>
        </p:txBody>
      </p:sp>
      <p:sp>
        <p:nvSpPr>
          <p:cNvPr id="5" name="Tijdelijke aanduiding voor datum 4"/>
          <p:cNvSpPr>
            <a:spLocks noGrp="1"/>
          </p:cNvSpPr>
          <p:nvPr>
            <p:ph type="dt" sz="half" idx="10"/>
          </p:nvPr>
        </p:nvSpPr>
        <p:spPr/>
        <p:txBody>
          <a:bodyPr/>
          <a:lstStyle/>
          <a:p>
            <a:fld id="{440700A8-5AC9-4D55-9EFB-A69D24B88F88}" type="datetime3">
              <a:rPr lang="en-US" smtClean="0"/>
              <a:pPr/>
              <a:t>22 October 2020</a:t>
            </a:fld>
            <a:endParaRPr lang="nl-BE"/>
          </a:p>
        </p:txBody>
      </p:sp>
      <p:sp>
        <p:nvSpPr>
          <p:cNvPr id="6" name="Tijdelijke aanduiding voor voettekst 5"/>
          <p:cNvSpPr>
            <a:spLocks noGrp="1"/>
          </p:cNvSpPr>
          <p:nvPr>
            <p:ph type="ftr" sz="quarter" idx="11"/>
          </p:nvPr>
        </p:nvSpPr>
        <p:spPr/>
        <p:txBody>
          <a:bodyPr/>
          <a:lstStyle/>
          <a:p>
            <a:r>
              <a:rPr lang="en-US" i="1" dirty="0"/>
              <a:t>The Future of Medical Physics as a Health Profession</a:t>
            </a:r>
            <a:endParaRPr lang="nl-BE" dirty="0"/>
          </a:p>
        </p:txBody>
      </p:sp>
    </p:spTree>
    <p:extLst>
      <p:ext uri="{BB962C8B-B14F-4D97-AF65-F5344CB8AC3E}">
        <p14:creationId xmlns="" xmlns:p14="http://schemas.microsoft.com/office/powerpoint/2010/main" val="2184062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Vrije vorm 19"/>
          <p:cNvSpPr/>
          <p:nvPr/>
        </p:nvSpPr>
        <p:spPr>
          <a:xfrm>
            <a:off x="2720612" y="4486382"/>
            <a:ext cx="4778444" cy="1966955"/>
          </a:xfrm>
          <a:custGeom>
            <a:avLst/>
            <a:gdLst>
              <a:gd name="connsiteX0" fmla="*/ 786267 w 4777822"/>
              <a:gd name="connsiteY0" fmla="*/ 23854 h 1966955"/>
              <a:gd name="connsiteX1" fmla="*/ 786267 w 4777822"/>
              <a:gd name="connsiteY1" fmla="*/ 23854 h 1966955"/>
              <a:gd name="connsiteX2" fmla="*/ 651095 w 4777822"/>
              <a:gd name="connsiteY2" fmla="*/ 15903 h 1966955"/>
              <a:gd name="connsiteX3" fmla="*/ 611339 w 4777822"/>
              <a:gd name="connsiteY3" fmla="*/ 7952 h 1966955"/>
              <a:gd name="connsiteX4" fmla="*/ 555679 w 4777822"/>
              <a:gd name="connsiteY4" fmla="*/ 0 h 1966955"/>
              <a:gd name="connsiteX5" fmla="*/ 134260 w 4777822"/>
              <a:gd name="connsiteY5" fmla="*/ 7952 h 1966955"/>
              <a:gd name="connsiteX6" fmla="*/ 86552 w 4777822"/>
              <a:gd name="connsiteY6" fmla="*/ 15903 h 1966955"/>
              <a:gd name="connsiteX7" fmla="*/ 62699 w 4777822"/>
              <a:gd name="connsiteY7" fmla="*/ 23854 h 1966955"/>
              <a:gd name="connsiteX8" fmla="*/ 14991 w 4777822"/>
              <a:gd name="connsiteY8" fmla="*/ 63611 h 1966955"/>
              <a:gd name="connsiteX9" fmla="*/ 7039 w 4777822"/>
              <a:gd name="connsiteY9" fmla="*/ 87465 h 1966955"/>
              <a:gd name="connsiteX10" fmla="*/ 22942 w 4777822"/>
              <a:gd name="connsiteY10" fmla="*/ 262393 h 1966955"/>
              <a:gd name="connsiteX11" fmla="*/ 38845 w 4777822"/>
              <a:gd name="connsiteY11" fmla="*/ 294199 h 1966955"/>
              <a:gd name="connsiteX12" fmla="*/ 46796 w 4777822"/>
              <a:gd name="connsiteY12" fmla="*/ 341906 h 1966955"/>
              <a:gd name="connsiteX13" fmla="*/ 54747 w 4777822"/>
              <a:gd name="connsiteY13" fmla="*/ 413468 h 1966955"/>
              <a:gd name="connsiteX14" fmla="*/ 70650 w 4777822"/>
              <a:gd name="connsiteY14" fmla="*/ 445273 h 1966955"/>
              <a:gd name="connsiteX15" fmla="*/ 86552 w 4777822"/>
              <a:gd name="connsiteY15" fmla="*/ 548640 h 1966955"/>
              <a:gd name="connsiteX16" fmla="*/ 94504 w 4777822"/>
              <a:gd name="connsiteY16" fmla="*/ 612251 h 1966955"/>
              <a:gd name="connsiteX17" fmla="*/ 110406 w 4777822"/>
              <a:gd name="connsiteY17" fmla="*/ 644056 h 1966955"/>
              <a:gd name="connsiteX18" fmla="*/ 134260 w 4777822"/>
              <a:gd name="connsiteY18" fmla="*/ 739472 h 1966955"/>
              <a:gd name="connsiteX19" fmla="*/ 142212 w 4777822"/>
              <a:gd name="connsiteY19" fmla="*/ 763326 h 1966955"/>
              <a:gd name="connsiteX20" fmla="*/ 166065 w 4777822"/>
              <a:gd name="connsiteY20" fmla="*/ 795131 h 1966955"/>
              <a:gd name="connsiteX21" fmla="*/ 174017 w 4777822"/>
              <a:gd name="connsiteY21" fmla="*/ 826936 h 1966955"/>
              <a:gd name="connsiteX22" fmla="*/ 197871 w 4777822"/>
              <a:gd name="connsiteY22" fmla="*/ 850790 h 1966955"/>
              <a:gd name="connsiteX23" fmla="*/ 221725 w 4777822"/>
              <a:gd name="connsiteY23" fmla="*/ 890546 h 1966955"/>
              <a:gd name="connsiteX24" fmla="*/ 237627 w 4777822"/>
              <a:gd name="connsiteY24" fmla="*/ 946206 h 1966955"/>
              <a:gd name="connsiteX25" fmla="*/ 253530 w 4777822"/>
              <a:gd name="connsiteY25" fmla="*/ 970060 h 1966955"/>
              <a:gd name="connsiteX26" fmla="*/ 285335 w 4777822"/>
              <a:gd name="connsiteY26" fmla="*/ 1041621 h 1966955"/>
              <a:gd name="connsiteX27" fmla="*/ 340994 w 4777822"/>
              <a:gd name="connsiteY27" fmla="*/ 1121134 h 1966955"/>
              <a:gd name="connsiteX28" fmla="*/ 372799 w 4777822"/>
              <a:gd name="connsiteY28" fmla="*/ 1168842 h 1966955"/>
              <a:gd name="connsiteX29" fmla="*/ 420507 w 4777822"/>
              <a:gd name="connsiteY29" fmla="*/ 1216550 h 1966955"/>
              <a:gd name="connsiteX30" fmla="*/ 436410 w 4777822"/>
              <a:gd name="connsiteY30" fmla="*/ 1240404 h 1966955"/>
              <a:gd name="connsiteX31" fmla="*/ 460264 w 4777822"/>
              <a:gd name="connsiteY31" fmla="*/ 1272209 h 1966955"/>
              <a:gd name="connsiteX32" fmla="*/ 523874 w 4777822"/>
              <a:gd name="connsiteY32" fmla="*/ 1311966 h 1966955"/>
              <a:gd name="connsiteX33" fmla="*/ 595436 w 4777822"/>
              <a:gd name="connsiteY33" fmla="*/ 1359673 h 1966955"/>
              <a:gd name="connsiteX34" fmla="*/ 706754 w 4777822"/>
              <a:gd name="connsiteY34" fmla="*/ 1423284 h 1966955"/>
              <a:gd name="connsiteX35" fmla="*/ 738559 w 4777822"/>
              <a:gd name="connsiteY35" fmla="*/ 1447138 h 1966955"/>
              <a:gd name="connsiteX36" fmla="*/ 794219 w 4777822"/>
              <a:gd name="connsiteY36" fmla="*/ 1463040 h 1966955"/>
              <a:gd name="connsiteX37" fmla="*/ 841926 w 4777822"/>
              <a:gd name="connsiteY37" fmla="*/ 1486894 h 1966955"/>
              <a:gd name="connsiteX38" fmla="*/ 929391 w 4777822"/>
              <a:gd name="connsiteY38" fmla="*/ 1534602 h 1966955"/>
              <a:gd name="connsiteX39" fmla="*/ 1008904 w 4777822"/>
              <a:gd name="connsiteY39" fmla="*/ 1558456 h 1966955"/>
              <a:gd name="connsiteX40" fmla="*/ 1080465 w 4777822"/>
              <a:gd name="connsiteY40" fmla="*/ 1598213 h 1966955"/>
              <a:gd name="connsiteX41" fmla="*/ 1136125 w 4777822"/>
              <a:gd name="connsiteY41" fmla="*/ 1622066 h 1966955"/>
              <a:gd name="connsiteX42" fmla="*/ 1287199 w 4777822"/>
              <a:gd name="connsiteY42" fmla="*/ 1693628 h 1966955"/>
              <a:gd name="connsiteX43" fmla="*/ 1319005 w 4777822"/>
              <a:gd name="connsiteY43" fmla="*/ 1701580 h 1966955"/>
              <a:gd name="connsiteX44" fmla="*/ 1342859 w 4777822"/>
              <a:gd name="connsiteY44" fmla="*/ 1717482 h 1966955"/>
              <a:gd name="connsiteX45" fmla="*/ 1414420 w 4777822"/>
              <a:gd name="connsiteY45" fmla="*/ 1749287 h 1966955"/>
              <a:gd name="connsiteX46" fmla="*/ 1438274 w 4777822"/>
              <a:gd name="connsiteY46" fmla="*/ 1757239 h 1966955"/>
              <a:gd name="connsiteX47" fmla="*/ 1470079 w 4777822"/>
              <a:gd name="connsiteY47" fmla="*/ 1765190 h 1966955"/>
              <a:gd name="connsiteX48" fmla="*/ 1557544 w 4777822"/>
              <a:gd name="connsiteY48" fmla="*/ 1812898 h 1966955"/>
              <a:gd name="connsiteX49" fmla="*/ 1637057 w 4777822"/>
              <a:gd name="connsiteY49" fmla="*/ 1828800 h 1966955"/>
              <a:gd name="connsiteX50" fmla="*/ 1668862 w 4777822"/>
              <a:gd name="connsiteY50" fmla="*/ 1844703 h 1966955"/>
              <a:gd name="connsiteX51" fmla="*/ 1748375 w 4777822"/>
              <a:gd name="connsiteY51" fmla="*/ 1860606 h 1966955"/>
              <a:gd name="connsiteX52" fmla="*/ 1796083 w 4777822"/>
              <a:gd name="connsiteY52" fmla="*/ 1884460 h 1966955"/>
              <a:gd name="connsiteX53" fmla="*/ 1907401 w 4777822"/>
              <a:gd name="connsiteY53" fmla="*/ 1892411 h 1966955"/>
              <a:gd name="connsiteX54" fmla="*/ 1994865 w 4777822"/>
              <a:gd name="connsiteY54" fmla="*/ 1900362 h 1966955"/>
              <a:gd name="connsiteX55" fmla="*/ 2233405 w 4777822"/>
              <a:gd name="connsiteY55" fmla="*/ 1932167 h 1966955"/>
              <a:gd name="connsiteX56" fmla="*/ 2885412 w 4777822"/>
              <a:gd name="connsiteY56" fmla="*/ 1956021 h 1966955"/>
              <a:gd name="connsiteX57" fmla="*/ 3799812 w 4777822"/>
              <a:gd name="connsiteY57" fmla="*/ 1948070 h 1966955"/>
              <a:gd name="connsiteX58" fmla="*/ 3895227 w 4777822"/>
              <a:gd name="connsiteY58" fmla="*/ 1932167 h 1966955"/>
              <a:gd name="connsiteX59" fmla="*/ 4062205 w 4777822"/>
              <a:gd name="connsiteY59" fmla="*/ 1908313 h 1966955"/>
              <a:gd name="connsiteX60" fmla="*/ 4117864 w 4777822"/>
              <a:gd name="connsiteY60" fmla="*/ 1892411 h 1966955"/>
              <a:gd name="connsiteX61" fmla="*/ 4149669 w 4777822"/>
              <a:gd name="connsiteY61" fmla="*/ 1884460 h 1966955"/>
              <a:gd name="connsiteX62" fmla="*/ 4213279 w 4777822"/>
              <a:gd name="connsiteY62" fmla="*/ 1860606 h 1966955"/>
              <a:gd name="connsiteX63" fmla="*/ 4253036 w 4777822"/>
              <a:gd name="connsiteY63" fmla="*/ 1852654 h 1966955"/>
              <a:gd name="connsiteX64" fmla="*/ 4316646 w 4777822"/>
              <a:gd name="connsiteY64" fmla="*/ 1812898 h 1966955"/>
              <a:gd name="connsiteX65" fmla="*/ 4356403 w 4777822"/>
              <a:gd name="connsiteY65" fmla="*/ 1781093 h 1966955"/>
              <a:gd name="connsiteX66" fmla="*/ 4412062 w 4777822"/>
              <a:gd name="connsiteY66" fmla="*/ 1749287 h 1966955"/>
              <a:gd name="connsiteX67" fmla="*/ 4467721 w 4777822"/>
              <a:gd name="connsiteY67" fmla="*/ 1717482 h 1966955"/>
              <a:gd name="connsiteX68" fmla="*/ 4499526 w 4777822"/>
              <a:gd name="connsiteY68" fmla="*/ 1685677 h 1966955"/>
              <a:gd name="connsiteX69" fmla="*/ 4515429 w 4777822"/>
              <a:gd name="connsiteY69" fmla="*/ 1653872 h 1966955"/>
              <a:gd name="connsiteX70" fmla="*/ 4547234 w 4777822"/>
              <a:gd name="connsiteY70" fmla="*/ 1614115 h 1966955"/>
              <a:gd name="connsiteX71" fmla="*/ 4594942 w 4777822"/>
              <a:gd name="connsiteY71" fmla="*/ 1542553 h 1966955"/>
              <a:gd name="connsiteX72" fmla="*/ 4610845 w 4777822"/>
              <a:gd name="connsiteY72" fmla="*/ 1494846 h 1966955"/>
              <a:gd name="connsiteX73" fmla="*/ 4658552 w 4777822"/>
              <a:gd name="connsiteY73" fmla="*/ 1431235 h 1966955"/>
              <a:gd name="connsiteX74" fmla="*/ 4674455 w 4777822"/>
              <a:gd name="connsiteY74" fmla="*/ 1391479 h 1966955"/>
              <a:gd name="connsiteX75" fmla="*/ 4690358 w 4777822"/>
              <a:gd name="connsiteY75" fmla="*/ 1280160 h 1966955"/>
              <a:gd name="connsiteX76" fmla="*/ 4698309 w 4777822"/>
              <a:gd name="connsiteY76" fmla="*/ 1248355 h 1966955"/>
              <a:gd name="connsiteX77" fmla="*/ 4706260 w 4777822"/>
              <a:gd name="connsiteY77" fmla="*/ 1208599 h 1966955"/>
              <a:gd name="connsiteX78" fmla="*/ 4714212 w 4777822"/>
              <a:gd name="connsiteY78" fmla="*/ 1176793 h 1966955"/>
              <a:gd name="connsiteX79" fmla="*/ 4730114 w 4777822"/>
              <a:gd name="connsiteY79" fmla="*/ 1129086 h 1966955"/>
              <a:gd name="connsiteX80" fmla="*/ 4738065 w 4777822"/>
              <a:gd name="connsiteY80" fmla="*/ 1057524 h 1966955"/>
              <a:gd name="connsiteX81" fmla="*/ 4753968 w 4777822"/>
              <a:gd name="connsiteY81" fmla="*/ 993913 h 1966955"/>
              <a:gd name="connsiteX82" fmla="*/ 4761919 w 4777822"/>
              <a:gd name="connsiteY82" fmla="*/ 946206 h 1966955"/>
              <a:gd name="connsiteX83" fmla="*/ 4769871 w 4777822"/>
              <a:gd name="connsiteY83" fmla="*/ 914400 h 1966955"/>
              <a:gd name="connsiteX84" fmla="*/ 4777822 w 4777822"/>
              <a:gd name="connsiteY84" fmla="*/ 874644 h 1966955"/>
              <a:gd name="connsiteX85" fmla="*/ 4769871 w 4777822"/>
              <a:gd name="connsiteY85" fmla="*/ 675861 h 1966955"/>
              <a:gd name="connsiteX86" fmla="*/ 4738065 w 4777822"/>
              <a:gd name="connsiteY86" fmla="*/ 612251 h 1966955"/>
              <a:gd name="connsiteX87" fmla="*/ 4722163 w 4777822"/>
              <a:gd name="connsiteY87" fmla="*/ 580446 h 1966955"/>
              <a:gd name="connsiteX88" fmla="*/ 4674455 w 4777822"/>
              <a:gd name="connsiteY88" fmla="*/ 540689 h 1966955"/>
              <a:gd name="connsiteX89" fmla="*/ 4626747 w 4777822"/>
              <a:gd name="connsiteY89" fmla="*/ 500933 h 1966955"/>
              <a:gd name="connsiteX90" fmla="*/ 4610845 w 4777822"/>
              <a:gd name="connsiteY90" fmla="*/ 477079 h 1966955"/>
              <a:gd name="connsiteX91" fmla="*/ 4579039 w 4777822"/>
              <a:gd name="connsiteY91" fmla="*/ 453225 h 1966955"/>
              <a:gd name="connsiteX92" fmla="*/ 4491575 w 4777822"/>
              <a:gd name="connsiteY92" fmla="*/ 397566 h 1966955"/>
              <a:gd name="connsiteX93" fmla="*/ 4467721 w 4777822"/>
              <a:gd name="connsiteY93" fmla="*/ 389614 h 1966955"/>
              <a:gd name="connsiteX94" fmla="*/ 4404111 w 4777822"/>
              <a:gd name="connsiteY94" fmla="*/ 341906 h 1966955"/>
              <a:gd name="connsiteX95" fmla="*/ 4364354 w 4777822"/>
              <a:gd name="connsiteY95" fmla="*/ 318053 h 1966955"/>
              <a:gd name="connsiteX96" fmla="*/ 4316646 w 4777822"/>
              <a:gd name="connsiteY96" fmla="*/ 302150 h 1966955"/>
              <a:gd name="connsiteX97" fmla="*/ 4245085 w 4777822"/>
              <a:gd name="connsiteY97" fmla="*/ 286247 h 1966955"/>
              <a:gd name="connsiteX98" fmla="*/ 4117864 w 4777822"/>
              <a:gd name="connsiteY98" fmla="*/ 270345 h 1966955"/>
              <a:gd name="connsiteX99" fmla="*/ 3982692 w 4777822"/>
              <a:gd name="connsiteY99" fmla="*/ 254442 h 1966955"/>
              <a:gd name="connsiteX100" fmla="*/ 3434052 w 4777822"/>
              <a:gd name="connsiteY100" fmla="*/ 246491 h 1966955"/>
              <a:gd name="connsiteX101" fmla="*/ 3370441 w 4777822"/>
              <a:gd name="connsiteY101" fmla="*/ 238540 h 1966955"/>
              <a:gd name="connsiteX102" fmla="*/ 3314782 w 4777822"/>
              <a:gd name="connsiteY102" fmla="*/ 230588 h 1966955"/>
              <a:gd name="connsiteX103" fmla="*/ 3219366 w 4777822"/>
              <a:gd name="connsiteY103" fmla="*/ 222637 h 1966955"/>
              <a:gd name="connsiteX104" fmla="*/ 3171659 w 4777822"/>
              <a:gd name="connsiteY104" fmla="*/ 214686 h 1966955"/>
              <a:gd name="connsiteX105" fmla="*/ 3028535 w 4777822"/>
              <a:gd name="connsiteY105" fmla="*/ 198783 h 1966955"/>
              <a:gd name="connsiteX106" fmla="*/ 2861558 w 4777822"/>
              <a:gd name="connsiteY106" fmla="*/ 174929 h 1966955"/>
              <a:gd name="connsiteX107" fmla="*/ 2686629 w 4777822"/>
              <a:gd name="connsiteY107" fmla="*/ 166978 h 1966955"/>
              <a:gd name="connsiteX108" fmla="*/ 2543505 w 4777822"/>
              <a:gd name="connsiteY108" fmla="*/ 151075 h 1966955"/>
              <a:gd name="connsiteX109" fmla="*/ 2463992 w 4777822"/>
              <a:gd name="connsiteY109" fmla="*/ 143124 h 1966955"/>
              <a:gd name="connsiteX110" fmla="*/ 2416285 w 4777822"/>
              <a:gd name="connsiteY110" fmla="*/ 135173 h 1966955"/>
              <a:gd name="connsiteX111" fmla="*/ 2249307 w 4777822"/>
              <a:gd name="connsiteY111" fmla="*/ 111319 h 1966955"/>
              <a:gd name="connsiteX112" fmla="*/ 2114135 w 4777822"/>
              <a:gd name="connsiteY112" fmla="*/ 95416 h 1966955"/>
              <a:gd name="connsiteX113" fmla="*/ 1994865 w 4777822"/>
              <a:gd name="connsiteY113" fmla="*/ 71562 h 1966955"/>
              <a:gd name="connsiteX114" fmla="*/ 1613203 w 4777822"/>
              <a:gd name="connsiteY114" fmla="*/ 63611 h 1966955"/>
              <a:gd name="connsiteX115" fmla="*/ 1493933 w 4777822"/>
              <a:gd name="connsiteY115" fmla="*/ 39757 h 1966955"/>
              <a:gd name="connsiteX116" fmla="*/ 1462128 w 4777822"/>
              <a:gd name="connsiteY116" fmla="*/ 31806 h 1966955"/>
              <a:gd name="connsiteX117" fmla="*/ 786267 w 4777822"/>
              <a:gd name="connsiteY117" fmla="*/ 23854 h 1966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4777822" h="1966955">
                <a:moveTo>
                  <a:pt x="786267" y="23854"/>
                </a:moveTo>
                <a:lnTo>
                  <a:pt x="786267" y="23854"/>
                </a:lnTo>
                <a:cubicBezTo>
                  <a:pt x="741210" y="21204"/>
                  <a:pt x="696045" y="19989"/>
                  <a:pt x="651095" y="15903"/>
                </a:cubicBezTo>
                <a:cubicBezTo>
                  <a:pt x="637636" y="14680"/>
                  <a:pt x="624670" y="10174"/>
                  <a:pt x="611339" y="7952"/>
                </a:cubicBezTo>
                <a:cubicBezTo>
                  <a:pt x="592852" y="4871"/>
                  <a:pt x="574232" y="2651"/>
                  <a:pt x="555679" y="0"/>
                </a:cubicBezTo>
                <a:lnTo>
                  <a:pt x="134260" y="7952"/>
                </a:lnTo>
                <a:cubicBezTo>
                  <a:pt x="118147" y="8498"/>
                  <a:pt x="102290" y="12406"/>
                  <a:pt x="86552" y="15903"/>
                </a:cubicBezTo>
                <a:cubicBezTo>
                  <a:pt x="78370" y="17721"/>
                  <a:pt x="70650" y="21204"/>
                  <a:pt x="62699" y="23854"/>
                </a:cubicBezTo>
                <a:cubicBezTo>
                  <a:pt x="45098" y="35589"/>
                  <a:pt x="27236" y="45244"/>
                  <a:pt x="14991" y="63611"/>
                </a:cubicBezTo>
                <a:cubicBezTo>
                  <a:pt x="10342" y="70585"/>
                  <a:pt x="9690" y="79514"/>
                  <a:pt x="7039" y="87465"/>
                </a:cubicBezTo>
                <a:cubicBezTo>
                  <a:pt x="9679" y="137626"/>
                  <a:pt x="0" y="208863"/>
                  <a:pt x="22942" y="262393"/>
                </a:cubicBezTo>
                <a:cubicBezTo>
                  <a:pt x="27611" y="273288"/>
                  <a:pt x="33544" y="283597"/>
                  <a:pt x="38845" y="294199"/>
                </a:cubicBezTo>
                <a:cubicBezTo>
                  <a:pt x="41495" y="310101"/>
                  <a:pt x="44665" y="325926"/>
                  <a:pt x="46796" y="341906"/>
                </a:cubicBezTo>
                <a:cubicBezTo>
                  <a:pt x="49968" y="365696"/>
                  <a:pt x="49350" y="390082"/>
                  <a:pt x="54747" y="413468"/>
                </a:cubicBezTo>
                <a:cubicBezTo>
                  <a:pt x="57412" y="425018"/>
                  <a:pt x="65349" y="434671"/>
                  <a:pt x="70650" y="445273"/>
                </a:cubicBezTo>
                <a:cubicBezTo>
                  <a:pt x="78750" y="493874"/>
                  <a:pt x="79730" y="497473"/>
                  <a:pt x="86552" y="548640"/>
                </a:cubicBezTo>
                <a:cubicBezTo>
                  <a:pt x="89376" y="569821"/>
                  <a:pt x="89321" y="591520"/>
                  <a:pt x="94504" y="612251"/>
                </a:cubicBezTo>
                <a:cubicBezTo>
                  <a:pt x="97379" y="623750"/>
                  <a:pt x="106871" y="632743"/>
                  <a:pt x="110406" y="644056"/>
                </a:cubicBezTo>
                <a:cubicBezTo>
                  <a:pt x="120185" y="675348"/>
                  <a:pt x="123892" y="708370"/>
                  <a:pt x="134260" y="739472"/>
                </a:cubicBezTo>
                <a:cubicBezTo>
                  <a:pt x="136911" y="747423"/>
                  <a:pt x="138054" y="756049"/>
                  <a:pt x="142212" y="763326"/>
                </a:cubicBezTo>
                <a:cubicBezTo>
                  <a:pt x="148787" y="774832"/>
                  <a:pt x="158114" y="784529"/>
                  <a:pt x="166065" y="795131"/>
                </a:cubicBezTo>
                <a:cubicBezTo>
                  <a:pt x="168716" y="805733"/>
                  <a:pt x="168595" y="817448"/>
                  <a:pt x="174017" y="826936"/>
                </a:cubicBezTo>
                <a:cubicBezTo>
                  <a:pt x="179596" y="836699"/>
                  <a:pt x="191124" y="841794"/>
                  <a:pt x="197871" y="850790"/>
                </a:cubicBezTo>
                <a:cubicBezTo>
                  <a:pt x="207144" y="863153"/>
                  <a:pt x="213774" y="877294"/>
                  <a:pt x="221725" y="890546"/>
                </a:cubicBezTo>
                <a:cubicBezTo>
                  <a:pt x="224272" y="900736"/>
                  <a:pt x="231924" y="934799"/>
                  <a:pt x="237627" y="946206"/>
                </a:cubicBezTo>
                <a:cubicBezTo>
                  <a:pt x="241901" y="954753"/>
                  <a:pt x="249256" y="961513"/>
                  <a:pt x="253530" y="970060"/>
                </a:cubicBezTo>
                <a:cubicBezTo>
                  <a:pt x="277463" y="1017925"/>
                  <a:pt x="260035" y="999455"/>
                  <a:pt x="285335" y="1041621"/>
                </a:cubicBezTo>
                <a:cubicBezTo>
                  <a:pt x="317465" y="1095172"/>
                  <a:pt x="310544" y="1077633"/>
                  <a:pt x="340994" y="1121134"/>
                </a:cubicBezTo>
                <a:cubicBezTo>
                  <a:pt x="351954" y="1136792"/>
                  <a:pt x="362197" y="1152939"/>
                  <a:pt x="372799" y="1168842"/>
                </a:cubicBezTo>
                <a:cubicBezTo>
                  <a:pt x="385274" y="1187555"/>
                  <a:pt x="404604" y="1200647"/>
                  <a:pt x="420507" y="1216550"/>
                </a:cubicBezTo>
                <a:cubicBezTo>
                  <a:pt x="427264" y="1223307"/>
                  <a:pt x="430855" y="1232628"/>
                  <a:pt x="436410" y="1240404"/>
                </a:cubicBezTo>
                <a:cubicBezTo>
                  <a:pt x="444113" y="1251188"/>
                  <a:pt x="450893" y="1262838"/>
                  <a:pt x="460264" y="1272209"/>
                </a:cubicBezTo>
                <a:cubicBezTo>
                  <a:pt x="499684" y="1311629"/>
                  <a:pt x="481886" y="1282575"/>
                  <a:pt x="523874" y="1311966"/>
                </a:cubicBezTo>
                <a:cubicBezTo>
                  <a:pt x="597708" y="1363650"/>
                  <a:pt x="543973" y="1342519"/>
                  <a:pt x="595436" y="1359673"/>
                </a:cubicBezTo>
                <a:cubicBezTo>
                  <a:pt x="675923" y="1424065"/>
                  <a:pt x="588387" y="1359548"/>
                  <a:pt x="706754" y="1423284"/>
                </a:cubicBezTo>
                <a:cubicBezTo>
                  <a:pt x="718422" y="1429567"/>
                  <a:pt x="727053" y="1440563"/>
                  <a:pt x="738559" y="1447138"/>
                </a:cubicBezTo>
                <a:cubicBezTo>
                  <a:pt x="747431" y="1452208"/>
                  <a:pt x="787334" y="1461319"/>
                  <a:pt x="794219" y="1463040"/>
                </a:cubicBezTo>
                <a:cubicBezTo>
                  <a:pt x="810121" y="1470991"/>
                  <a:pt x="826318" y="1478380"/>
                  <a:pt x="841926" y="1486894"/>
                </a:cubicBezTo>
                <a:cubicBezTo>
                  <a:pt x="875306" y="1505101"/>
                  <a:pt x="892736" y="1520857"/>
                  <a:pt x="929391" y="1534602"/>
                </a:cubicBezTo>
                <a:cubicBezTo>
                  <a:pt x="955300" y="1544318"/>
                  <a:pt x="982400" y="1550505"/>
                  <a:pt x="1008904" y="1558456"/>
                </a:cubicBezTo>
                <a:cubicBezTo>
                  <a:pt x="1093228" y="1625915"/>
                  <a:pt x="1008993" y="1567582"/>
                  <a:pt x="1080465" y="1598213"/>
                </a:cubicBezTo>
                <a:cubicBezTo>
                  <a:pt x="1157331" y="1631156"/>
                  <a:pt x="1044823" y="1599242"/>
                  <a:pt x="1136125" y="1622066"/>
                </a:cubicBezTo>
                <a:cubicBezTo>
                  <a:pt x="1175488" y="1641748"/>
                  <a:pt x="1240922" y="1676800"/>
                  <a:pt x="1287199" y="1693628"/>
                </a:cubicBezTo>
                <a:cubicBezTo>
                  <a:pt x="1297469" y="1697363"/>
                  <a:pt x="1308403" y="1698929"/>
                  <a:pt x="1319005" y="1701580"/>
                </a:cubicBezTo>
                <a:cubicBezTo>
                  <a:pt x="1326956" y="1706881"/>
                  <a:pt x="1334562" y="1712741"/>
                  <a:pt x="1342859" y="1717482"/>
                </a:cubicBezTo>
                <a:cubicBezTo>
                  <a:pt x="1365863" y="1730627"/>
                  <a:pt x="1389628" y="1739990"/>
                  <a:pt x="1414420" y="1749287"/>
                </a:cubicBezTo>
                <a:cubicBezTo>
                  <a:pt x="1422268" y="1752230"/>
                  <a:pt x="1430215" y="1754936"/>
                  <a:pt x="1438274" y="1757239"/>
                </a:cubicBezTo>
                <a:cubicBezTo>
                  <a:pt x="1448781" y="1760241"/>
                  <a:pt x="1459477" y="1762540"/>
                  <a:pt x="1470079" y="1765190"/>
                </a:cubicBezTo>
                <a:cubicBezTo>
                  <a:pt x="1503963" y="1787780"/>
                  <a:pt x="1509436" y="1792853"/>
                  <a:pt x="1557544" y="1812898"/>
                </a:cubicBezTo>
                <a:cubicBezTo>
                  <a:pt x="1573359" y="1819487"/>
                  <a:pt x="1625234" y="1826830"/>
                  <a:pt x="1637057" y="1828800"/>
                </a:cubicBezTo>
                <a:cubicBezTo>
                  <a:pt x="1647659" y="1834101"/>
                  <a:pt x="1657465" y="1841447"/>
                  <a:pt x="1668862" y="1844703"/>
                </a:cubicBezTo>
                <a:cubicBezTo>
                  <a:pt x="1694851" y="1852129"/>
                  <a:pt x="1748375" y="1860606"/>
                  <a:pt x="1748375" y="1860606"/>
                </a:cubicBezTo>
                <a:cubicBezTo>
                  <a:pt x="1764278" y="1868557"/>
                  <a:pt x="1778649" y="1880973"/>
                  <a:pt x="1796083" y="1884460"/>
                </a:cubicBezTo>
                <a:cubicBezTo>
                  <a:pt x="1832561" y="1891756"/>
                  <a:pt x="1870319" y="1889445"/>
                  <a:pt x="1907401" y="1892411"/>
                </a:cubicBezTo>
                <a:cubicBezTo>
                  <a:pt x="1936583" y="1894745"/>
                  <a:pt x="1965710" y="1897712"/>
                  <a:pt x="1994865" y="1900362"/>
                </a:cubicBezTo>
                <a:cubicBezTo>
                  <a:pt x="2158650" y="1931072"/>
                  <a:pt x="2079050" y="1921142"/>
                  <a:pt x="2233405" y="1932167"/>
                </a:cubicBezTo>
                <a:cubicBezTo>
                  <a:pt x="2476902" y="1966955"/>
                  <a:pt x="2365996" y="1953287"/>
                  <a:pt x="2885412" y="1956021"/>
                </a:cubicBezTo>
                <a:lnTo>
                  <a:pt x="3799812" y="1948070"/>
                </a:lnTo>
                <a:cubicBezTo>
                  <a:pt x="3831617" y="1942769"/>
                  <a:pt x="3863254" y="1936337"/>
                  <a:pt x="3895227" y="1932167"/>
                </a:cubicBezTo>
                <a:cubicBezTo>
                  <a:pt x="3974037" y="1921887"/>
                  <a:pt x="3986829" y="1929848"/>
                  <a:pt x="4062205" y="1908313"/>
                </a:cubicBezTo>
                <a:lnTo>
                  <a:pt x="4117864" y="1892411"/>
                </a:lnTo>
                <a:cubicBezTo>
                  <a:pt x="4128407" y="1889536"/>
                  <a:pt x="4139302" y="1887916"/>
                  <a:pt x="4149669" y="1884460"/>
                </a:cubicBezTo>
                <a:cubicBezTo>
                  <a:pt x="4171577" y="1877157"/>
                  <a:pt x="4190935" y="1866192"/>
                  <a:pt x="4213279" y="1860606"/>
                </a:cubicBezTo>
                <a:cubicBezTo>
                  <a:pt x="4226390" y="1857328"/>
                  <a:pt x="4239784" y="1855305"/>
                  <a:pt x="4253036" y="1852654"/>
                </a:cubicBezTo>
                <a:cubicBezTo>
                  <a:pt x="4306756" y="1798934"/>
                  <a:pt x="4241352" y="1858074"/>
                  <a:pt x="4316646" y="1812898"/>
                </a:cubicBezTo>
                <a:cubicBezTo>
                  <a:pt x="4331199" y="1804167"/>
                  <a:pt x="4342282" y="1790507"/>
                  <a:pt x="4356403" y="1781093"/>
                </a:cubicBezTo>
                <a:cubicBezTo>
                  <a:pt x="4374183" y="1769240"/>
                  <a:pt x="4394034" y="1760759"/>
                  <a:pt x="4412062" y="1749287"/>
                </a:cubicBezTo>
                <a:cubicBezTo>
                  <a:pt x="4465012" y="1715591"/>
                  <a:pt x="4422163" y="1732668"/>
                  <a:pt x="4467721" y="1717482"/>
                </a:cubicBezTo>
                <a:cubicBezTo>
                  <a:pt x="4478323" y="1706880"/>
                  <a:pt x="4490530" y="1697671"/>
                  <a:pt x="4499526" y="1685677"/>
                </a:cubicBezTo>
                <a:cubicBezTo>
                  <a:pt x="4506638" y="1676195"/>
                  <a:pt x="4508854" y="1663734"/>
                  <a:pt x="4515429" y="1653872"/>
                </a:cubicBezTo>
                <a:cubicBezTo>
                  <a:pt x="4524843" y="1639751"/>
                  <a:pt x="4536632" y="1627367"/>
                  <a:pt x="4547234" y="1614115"/>
                </a:cubicBezTo>
                <a:cubicBezTo>
                  <a:pt x="4595924" y="1468047"/>
                  <a:pt x="4527119" y="1644286"/>
                  <a:pt x="4594942" y="1542553"/>
                </a:cubicBezTo>
                <a:cubicBezTo>
                  <a:pt x="4604240" y="1528606"/>
                  <a:pt x="4604037" y="1510164"/>
                  <a:pt x="4610845" y="1494846"/>
                </a:cubicBezTo>
                <a:cubicBezTo>
                  <a:pt x="4618807" y="1476932"/>
                  <a:pt x="4651596" y="1442828"/>
                  <a:pt x="4658552" y="1431235"/>
                </a:cubicBezTo>
                <a:cubicBezTo>
                  <a:pt x="4665895" y="1418996"/>
                  <a:pt x="4669154" y="1404731"/>
                  <a:pt x="4674455" y="1391479"/>
                </a:cubicBezTo>
                <a:cubicBezTo>
                  <a:pt x="4679756" y="1354373"/>
                  <a:pt x="4684196" y="1317133"/>
                  <a:pt x="4690358" y="1280160"/>
                </a:cubicBezTo>
                <a:cubicBezTo>
                  <a:pt x="4692155" y="1269381"/>
                  <a:pt x="4695938" y="1259023"/>
                  <a:pt x="4698309" y="1248355"/>
                </a:cubicBezTo>
                <a:cubicBezTo>
                  <a:pt x="4701241" y="1235162"/>
                  <a:pt x="4703328" y="1221792"/>
                  <a:pt x="4706260" y="1208599"/>
                </a:cubicBezTo>
                <a:cubicBezTo>
                  <a:pt x="4708631" y="1197931"/>
                  <a:pt x="4711072" y="1187260"/>
                  <a:pt x="4714212" y="1176793"/>
                </a:cubicBezTo>
                <a:cubicBezTo>
                  <a:pt x="4719029" y="1160737"/>
                  <a:pt x="4730114" y="1129086"/>
                  <a:pt x="4730114" y="1129086"/>
                </a:cubicBezTo>
                <a:cubicBezTo>
                  <a:pt x="4732764" y="1105232"/>
                  <a:pt x="4733894" y="1081160"/>
                  <a:pt x="4738065" y="1057524"/>
                </a:cubicBezTo>
                <a:cubicBezTo>
                  <a:pt x="4741863" y="1036000"/>
                  <a:pt x="4750375" y="1015472"/>
                  <a:pt x="4753968" y="993913"/>
                </a:cubicBezTo>
                <a:cubicBezTo>
                  <a:pt x="4756618" y="978011"/>
                  <a:pt x="4758757" y="962015"/>
                  <a:pt x="4761919" y="946206"/>
                </a:cubicBezTo>
                <a:cubicBezTo>
                  <a:pt x="4764062" y="935490"/>
                  <a:pt x="4767500" y="925068"/>
                  <a:pt x="4769871" y="914400"/>
                </a:cubicBezTo>
                <a:cubicBezTo>
                  <a:pt x="4772803" y="901207"/>
                  <a:pt x="4775172" y="887896"/>
                  <a:pt x="4777822" y="874644"/>
                </a:cubicBezTo>
                <a:cubicBezTo>
                  <a:pt x="4775172" y="808383"/>
                  <a:pt x="4776470" y="741846"/>
                  <a:pt x="4769871" y="675861"/>
                </a:cubicBezTo>
                <a:cubicBezTo>
                  <a:pt x="4767025" y="647397"/>
                  <a:pt x="4750767" y="634479"/>
                  <a:pt x="4738065" y="612251"/>
                </a:cubicBezTo>
                <a:cubicBezTo>
                  <a:pt x="4732184" y="601960"/>
                  <a:pt x="4729052" y="590091"/>
                  <a:pt x="4722163" y="580446"/>
                </a:cubicBezTo>
                <a:cubicBezTo>
                  <a:pt x="4701667" y="551752"/>
                  <a:pt x="4699069" y="561200"/>
                  <a:pt x="4674455" y="540689"/>
                </a:cubicBezTo>
                <a:cubicBezTo>
                  <a:pt x="4613240" y="489676"/>
                  <a:pt x="4685965" y="540410"/>
                  <a:pt x="4626747" y="500933"/>
                </a:cubicBezTo>
                <a:cubicBezTo>
                  <a:pt x="4621446" y="492982"/>
                  <a:pt x="4617602" y="483836"/>
                  <a:pt x="4610845" y="477079"/>
                </a:cubicBezTo>
                <a:cubicBezTo>
                  <a:pt x="4601474" y="467708"/>
                  <a:pt x="4589896" y="460825"/>
                  <a:pt x="4579039" y="453225"/>
                </a:cubicBezTo>
                <a:cubicBezTo>
                  <a:pt x="4563279" y="442193"/>
                  <a:pt x="4511489" y="407523"/>
                  <a:pt x="4491575" y="397566"/>
                </a:cubicBezTo>
                <a:cubicBezTo>
                  <a:pt x="4484078" y="393818"/>
                  <a:pt x="4475218" y="393362"/>
                  <a:pt x="4467721" y="389614"/>
                </a:cubicBezTo>
                <a:cubicBezTo>
                  <a:pt x="4448089" y="379798"/>
                  <a:pt x="4418754" y="352156"/>
                  <a:pt x="4404111" y="341906"/>
                </a:cubicBezTo>
                <a:cubicBezTo>
                  <a:pt x="4391450" y="333043"/>
                  <a:pt x="4378423" y="324448"/>
                  <a:pt x="4364354" y="318053"/>
                </a:cubicBezTo>
                <a:cubicBezTo>
                  <a:pt x="4349094" y="311117"/>
                  <a:pt x="4332549" y="307451"/>
                  <a:pt x="4316646" y="302150"/>
                </a:cubicBezTo>
                <a:cubicBezTo>
                  <a:pt x="4293464" y="294423"/>
                  <a:pt x="4268978" y="291367"/>
                  <a:pt x="4245085" y="286247"/>
                </a:cubicBezTo>
                <a:cubicBezTo>
                  <a:pt x="4178696" y="272021"/>
                  <a:pt x="4214293" y="280677"/>
                  <a:pt x="4117864" y="270345"/>
                </a:cubicBezTo>
                <a:cubicBezTo>
                  <a:pt x="4072754" y="265512"/>
                  <a:pt x="4028033" y="256024"/>
                  <a:pt x="3982692" y="254442"/>
                </a:cubicBezTo>
                <a:cubicBezTo>
                  <a:pt x="3799904" y="248066"/>
                  <a:pt x="3616932" y="249141"/>
                  <a:pt x="3434052" y="246491"/>
                </a:cubicBezTo>
                <a:lnTo>
                  <a:pt x="3370441" y="238540"/>
                </a:lnTo>
                <a:cubicBezTo>
                  <a:pt x="3351864" y="236063"/>
                  <a:pt x="3333420" y="232550"/>
                  <a:pt x="3314782" y="230588"/>
                </a:cubicBezTo>
                <a:cubicBezTo>
                  <a:pt x="3283042" y="227247"/>
                  <a:pt x="3251171" y="225287"/>
                  <a:pt x="3219366" y="222637"/>
                </a:cubicBezTo>
                <a:cubicBezTo>
                  <a:pt x="3203464" y="219987"/>
                  <a:pt x="3187656" y="216686"/>
                  <a:pt x="3171659" y="214686"/>
                </a:cubicBezTo>
                <a:cubicBezTo>
                  <a:pt x="3124028" y="208732"/>
                  <a:pt x="3028535" y="198783"/>
                  <a:pt x="3028535" y="198783"/>
                </a:cubicBezTo>
                <a:cubicBezTo>
                  <a:pt x="2957009" y="163019"/>
                  <a:pt x="3006092" y="182341"/>
                  <a:pt x="2861558" y="174929"/>
                </a:cubicBezTo>
                <a:lnTo>
                  <a:pt x="2686629" y="166978"/>
                </a:lnTo>
                <a:lnTo>
                  <a:pt x="2543505" y="151075"/>
                </a:lnTo>
                <a:cubicBezTo>
                  <a:pt x="2517020" y="148237"/>
                  <a:pt x="2490423" y="146428"/>
                  <a:pt x="2463992" y="143124"/>
                </a:cubicBezTo>
                <a:cubicBezTo>
                  <a:pt x="2447995" y="141124"/>
                  <a:pt x="2432233" y="137536"/>
                  <a:pt x="2416285" y="135173"/>
                </a:cubicBezTo>
                <a:lnTo>
                  <a:pt x="2249307" y="111319"/>
                </a:lnTo>
                <a:cubicBezTo>
                  <a:pt x="2180986" y="88543"/>
                  <a:pt x="2274539" y="117541"/>
                  <a:pt x="2114135" y="95416"/>
                </a:cubicBezTo>
                <a:cubicBezTo>
                  <a:pt x="2073971" y="89876"/>
                  <a:pt x="2035400" y="72406"/>
                  <a:pt x="1994865" y="71562"/>
                </a:cubicBezTo>
                <a:lnTo>
                  <a:pt x="1613203" y="63611"/>
                </a:lnTo>
                <a:cubicBezTo>
                  <a:pt x="1510847" y="34366"/>
                  <a:pt x="1605651" y="58376"/>
                  <a:pt x="1493933" y="39757"/>
                </a:cubicBezTo>
                <a:cubicBezTo>
                  <a:pt x="1483154" y="37961"/>
                  <a:pt x="1473055" y="31936"/>
                  <a:pt x="1462128" y="31806"/>
                </a:cubicBezTo>
                <a:lnTo>
                  <a:pt x="786267" y="23854"/>
                </a:lnTo>
                <a:close/>
              </a:path>
            </a:pathLst>
          </a:custGeom>
          <a:solidFill>
            <a:schemeClr val="accent3">
              <a:lumMod val="40000"/>
              <a:lumOff val="60000"/>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7" name="Vrije vorm 16"/>
          <p:cNvSpPr/>
          <p:nvPr/>
        </p:nvSpPr>
        <p:spPr>
          <a:xfrm>
            <a:off x="2355673" y="1705000"/>
            <a:ext cx="5083266" cy="2857582"/>
          </a:xfrm>
          <a:custGeom>
            <a:avLst/>
            <a:gdLst>
              <a:gd name="connsiteX0" fmla="*/ 0 w 4816602"/>
              <a:gd name="connsiteY0" fmla="*/ 1868557 h 2584896"/>
              <a:gd name="connsiteX1" fmla="*/ 0 w 4816602"/>
              <a:gd name="connsiteY1" fmla="*/ 1868557 h 2584896"/>
              <a:gd name="connsiteX2" fmla="*/ 166977 w 4816602"/>
              <a:gd name="connsiteY2" fmla="*/ 1518699 h 2584896"/>
              <a:gd name="connsiteX3" fmla="*/ 206734 w 4816602"/>
              <a:gd name="connsiteY3" fmla="*/ 1455089 h 2584896"/>
              <a:gd name="connsiteX4" fmla="*/ 222637 w 4816602"/>
              <a:gd name="connsiteY4" fmla="*/ 1423284 h 2584896"/>
              <a:gd name="connsiteX5" fmla="*/ 230588 w 4816602"/>
              <a:gd name="connsiteY5" fmla="*/ 1399430 h 2584896"/>
              <a:gd name="connsiteX6" fmla="*/ 246490 w 4816602"/>
              <a:gd name="connsiteY6" fmla="*/ 1375576 h 2584896"/>
              <a:gd name="connsiteX7" fmla="*/ 254442 w 4816602"/>
              <a:gd name="connsiteY7" fmla="*/ 1351722 h 2584896"/>
              <a:gd name="connsiteX8" fmla="*/ 278296 w 4816602"/>
              <a:gd name="connsiteY8" fmla="*/ 1327868 h 2584896"/>
              <a:gd name="connsiteX9" fmla="*/ 326004 w 4816602"/>
              <a:gd name="connsiteY9" fmla="*/ 1248355 h 2584896"/>
              <a:gd name="connsiteX10" fmla="*/ 357809 w 4816602"/>
              <a:gd name="connsiteY10" fmla="*/ 1216550 h 2584896"/>
              <a:gd name="connsiteX11" fmla="*/ 381663 w 4816602"/>
              <a:gd name="connsiteY11" fmla="*/ 1200647 h 2584896"/>
              <a:gd name="connsiteX12" fmla="*/ 453224 w 4816602"/>
              <a:gd name="connsiteY12" fmla="*/ 1144988 h 2584896"/>
              <a:gd name="connsiteX13" fmla="*/ 453224 w 4816602"/>
              <a:gd name="connsiteY13" fmla="*/ 1144988 h 2584896"/>
              <a:gd name="connsiteX14" fmla="*/ 485030 w 4816602"/>
              <a:gd name="connsiteY14" fmla="*/ 1113183 h 2584896"/>
              <a:gd name="connsiteX15" fmla="*/ 564543 w 4816602"/>
              <a:gd name="connsiteY15" fmla="*/ 1025719 h 2584896"/>
              <a:gd name="connsiteX16" fmla="*/ 580445 w 4816602"/>
              <a:gd name="connsiteY16" fmla="*/ 1001865 h 2584896"/>
              <a:gd name="connsiteX17" fmla="*/ 667910 w 4816602"/>
              <a:gd name="connsiteY17" fmla="*/ 922352 h 2584896"/>
              <a:gd name="connsiteX18" fmla="*/ 683812 w 4816602"/>
              <a:gd name="connsiteY18" fmla="*/ 898498 h 2584896"/>
              <a:gd name="connsiteX19" fmla="*/ 707666 w 4816602"/>
              <a:gd name="connsiteY19" fmla="*/ 882595 h 2584896"/>
              <a:gd name="connsiteX20" fmla="*/ 747423 w 4816602"/>
              <a:gd name="connsiteY20" fmla="*/ 850790 h 2584896"/>
              <a:gd name="connsiteX21" fmla="*/ 771277 w 4816602"/>
              <a:gd name="connsiteY21" fmla="*/ 834887 h 2584896"/>
              <a:gd name="connsiteX22" fmla="*/ 811033 w 4816602"/>
              <a:gd name="connsiteY22" fmla="*/ 803082 h 2584896"/>
              <a:gd name="connsiteX23" fmla="*/ 842838 w 4816602"/>
              <a:gd name="connsiteY23" fmla="*/ 771277 h 2584896"/>
              <a:gd name="connsiteX24" fmla="*/ 882595 w 4816602"/>
              <a:gd name="connsiteY24" fmla="*/ 747423 h 2584896"/>
              <a:gd name="connsiteX25" fmla="*/ 930303 w 4816602"/>
              <a:gd name="connsiteY25" fmla="*/ 699715 h 2584896"/>
              <a:gd name="connsiteX26" fmla="*/ 1001864 w 4816602"/>
              <a:gd name="connsiteY26" fmla="*/ 644056 h 2584896"/>
              <a:gd name="connsiteX27" fmla="*/ 1041621 w 4816602"/>
              <a:gd name="connsiteY27" fmla="*/ 612251 h 2584896"/>
              <a:gd name="connsiteX28" fmla="*/ 1065475 w 4816602"/>
              <a:gd name="connsiteY28" fmla="*/ 596348 h 2584896"/>
              <a:gd name="connsiteX29" fmla="*/ 1137037 w 4816602"/>
              <a:gd name="connsiteY29" fmla="*/ 524786 h 2584896"/>
              <a:gd name="connsiteX30" fmla="*/ 1200647 w 4816602"/>
              <a:gd name="connsiteY30" fmla="*/ 477079 h 2584896"/>
              <a:gd name="connsiteX31" fmla="*/ 1248355 w 4816602"/>
              <a:gd name="connsiteY31" fmla="*/ 445273 h 2584896"/>
              <a:gd name="connsiteX32" fmla="*/ 1304014 w 4816602"/>
              <a:gd name="connsiteY32" fmla="*/ 405517 h 2584896"/>
              <a:gd name="connsiteX33" fmla="*/ 1335819 w 4816602"/>
              <a:gd name="connsiteY33" fmla="*/ 381663 h 2584896"/>
              <a:gd name="connsiteX34" fmla="*/ 1359673 w 4816602"/>
              <a:gd name="connsiteY34" fmla="*/ 373712 h 2584896"/>
              <a:gd name="connsiteX35" fmla="*/ 1415332 w 4816602"/>
              <a:gd name="connsiteY35" fmla="*/ 341906 h 2584896"/>
              <a:gd name="connsiteX36" fmla="*/ 1439186 w 4816602"/>
              <a:gd name="connsiteY36" fmla="*/ 326004 h 2584896"/>
              <a:gd name="connsiteX37" fmla="*/ 1463040 w 4816602"/>
              <a:gd name="connsiteY37" fmla="*/ 318052 h 2584896"/>
              <a:gd name="connsiteX38" fmla="*/ 1558456 w 4816602"/>
              <a:gd name="connsiteY38" fmla="*/ 262393 h 2584896"/>
              <a:gd name="connsiteX39" fmla="*/ 1598212 w 4816602"/>
              <a:gd name="connsiteY39" fmla="*/ 254442 h 2584896"/>
              <a:gd name="connsiteX40" fmla="*/ 1622066 w 4816602"/>
              <a:gd name="connsiteY40" fmla="*/ 238539 h 2584896"/>
              <a:gd name="connsiteX41" fmla="*/ 1661823 w 4816602"/>
              <a:gd name="connsiteY41" fmla="*/ 230588 h 2584896"/>
              <a:gd name="connsiteX42" fmla="*/ 1693628 w 4816602"/>
              <a:gd name="connsiteY42" fmla="*/ 222637 h 2584896"/>
              <a:gd name="connsiteX43" fmla="*/ 1717482 w 4816602"/>
              <a:gd name="connsiteY43" fmla="*/ 206734 h 2584896"/>
              <a:gd name="connsiteX44" fmla="*/ 1741336 w 4816602"/>
              <a:gd name="connsiteY44" fmla="*/ 198783 h 2584896"/>
              <a:gd name="connsiteX45" fmla="*/ 1804946 w 4816602"/>
              <a:gd name="connsiteY45" fmla="*/ 182880 h 2584896"/>
              <a:gd name="connsiteX46" fmla="*/ 1892410 w 4816602"/>
              <a:gd name="connsiteY46" fmla="*/ 151075 h 2584896"/>
              <a:gd name="connsiteX47" fmla="*/ 1971924 w 4816602"/>
              <a:gd name="connsiteY47" fmla="*/ 135172 h 2584896"/>
              <a:gd name="connsiteX48" fmla="*/ 2003729 w 4816602"/>
              <a:gd name="connsiteY48" fmla="*/ 119270 h 2584896"/>
              <a:gd name="connsiteX49" fmla="*/ 2075290 w 4816602"/>
              <a:gd name="connsiteY49" fmla="*/ 103367 h 2584896"/>
              <a:gd name="connsiteX50" fmla="*/ 2115047 w 4816602"/>
              <a:gd name="connsiteY50" fmla="*/ 87465 h 2584896"/>
              <a:gd name="connsiteX51" fmla="*/ 2154804 w 4816602"/>
              <a:gd name="connsiteY51" fmla="*/ 79513 h 2584896"/>
              <a:gd name="connsiteX52" fmla="*/ 2194560 w 4816602"/>
              <a:gd name="connsiteY52" fmla="*/ 55659 h 2584896"/>
              <a:gd name="connsiteX53" fmla="*/ 2258170 w 4816602"/>
              <a:gd name="connsiteY53" fmla="*/ 47708 h 2584896"/>
              <a:gd name="connsiteX54" fmla="*/ 2297927 w 4816602"/>
              <a:gd name="connsiteY54" fmla="*/ 39757 h 2584896"/>
              <a:gd name="connsiteX55" fmla="*/ 2321781 w 4816602"/>
              <a:gd name="connsiteY55" fmla="*/ 31806 h 2584896"/>
              <a:gd name="connsiteX56" fmla="*/ 2377440 w 4816602"/>
              <a:gd name="connsiteY56" fmla="*/ 23854 h 2584896"/>
              <a:gd name="connsiteX57" fmla="*/ 2441050 w 4816602"/>
              <a:gd name="connsiteY57" fmla="*/ 15903 h 2584896"/>
              <a:gd name="connsiteX58" fmla="*/ 2536466 w 4816602"/>
              <a:gd name="connsiteY58" fmla="*/ 0 h 2584896"/>
              <a:gd name="connsiteX59" fmla="*/ 3848431 w 4816602"/>
              <a:gd name="connsiteY59" fmla="*/ 7952 h 2584896"/>
              <a:gd name="connsiteX60" fmla="*/ 3904090 w 4816602"/>
              <a:gd name="connsiteY60" fmla="*/ 15903 h 2584896"/>
              <a:gd name="connsiteX61" fmla="*/ 3975652 w 4816602"/>
              <a:gd name="connsiteY61" fmla="*/ 31806 h 2584896"/>
              <a:gd name="connsiteX62" fmla="*/ 4031311 w 4816602"/>
              <a:gd name="connsiteY62" fmla="*/ 55659 h 2584896"/>
              <a:gd name="connsiteX63" fmla="*/ 4055165 w 4816602"/>
              <a:gd name="connsiteY63" fmla="*/ 71562 h 2584896"/>
              <a:gd name="connsiteX64" fmla="*/ 4102873 w 4816602"/>
              <a:gd name="connsiteY64" fmla="*/ 87465 h 2584896"/>
              <a:gd name="connsiteX65" fmla="*/ 4134678 w 4816602"/>
              <a:gd name="connsiteY65" fmla="*/ 103367 h 2584896"/>
              <a:gd name="connsiteX66" fmla="*/ 4190337 w 4816602"/>
              <a:gd name="connsiteY66" fmla="*/ 119270 h 2584896"/>
              <a:gd name="connsiteX67" fmla="*/ 4245997 w 4816602"/>
              <a:gd name="connsiteY67" fmla="*/ 143124 h 2584896"/>
              <a:gd name="connsiteX68" fmla="*/ 4293704 w 4816602"/>
              <a:gd name="connsiteY68" fmla="*/ 159026 h 2584896"/>
              <a:gd name="connsiteX69" fmla="*/ 4317558 w 4816602"/>
              <a:gd name="connsiteY69" fmla="*/ 166978 h 2584896"/>
              <a:gd name="connsiteX70" fmla="*/ 4381169 w 4816602"/>
              <a:gd name="connsiteY70" fmla="*/ 182880 h 2584896"/>
              <a:gd name="connsiteX71" fmla="*/ 4405023 w 4816602"/>
              <a:gd name="connsiteY71" fmla="*/ 190832 h 2584896"/>
              <a:gd name="connsiteX72" fmla="*/ 4476584 w 4816602"/>
              <a:gd name="connsiteY72" fmla="*/ 206734 h 2584896"/>
              <a:gd name="connsiteX73" fmla="*/ 4524292 w 4816602"/>
              <a:gd name="connsiteY73" fmla="*/ 230588 h 2584896"/>
              <a:gd name="connsiteX74" fmla="*/ 4548146 w 4816602"/>
              <a:gd name="connsiteY74" fmla="*/ 238539 h 2584896"/>
              <a:gd name="connsiteX75" fmla="*/ 4595854 w 4816602"/>
              <a:gd name="connsiteY75" fmla="*/ 278296 h 2584896"/>
              <a:gd name="connsiteX76" fmla="*/ 4651513 w 4816602"/>
              <a:gd name="connsiteY76" fmla="*/ 310101 h 2584896"/>
              <a:gd name="connsiteX77" fmla="*/ 4715124 w 4816602"/>
              <a:gd name="connsiteY77" fmla="*/ 381663 h 2584896"/>
              <a:gd name="connsiteX78" fmla="*/ 4738977 w 4816602"/>
              <a:gd name="connsiteY78" fmla="*/ 413468 h 2584896"/>
              <a:gd name="connsiteX79" fmla="*/ 4762831 w 4816602"/>
              <a:gd name="connsiteY79" fmla="*/ 469127 h 2584896"/>
              <a:gd name="connsiteX80" fmla="*/ 4778734 w 4816602"/>
              <a:gd name="connsiteY80" fmla="*/ 492981 h 2584896"/>
              <a:gd name="connsiteX81" fmla="*/ 4786685 w 4816602"/>
              <a:gd name="connsiteY81" fmla="*/ 524786 h 2584896"/>
              <a:gd name="connsiteX82" fmla="*/ 4794637 w 4816602"/>
              <a:gd name="connsiteY82" fmla="*/ 548640 h 2584896"/>
              <a:gd name="connsiteX83" fmla="*/ 4802588 w 4816602"/>
              <a:gd name="connsiteY83" fmla="*/ 596348 h 2584896"/>
              <a:gd name="connsiteX84" fmla="*/ 4786685 w 4816602"/>
              <a:gd name="connsiteY84" fmla="*/ 978011 h 2584896"/>
              <a:gd name="connsiteX85" fmla="*/ 4762831 w 4816602"/>
              <a:gd name="connsiteY85" fmla="*/ 1041621 h 2584896"/>
              <a:gd name="connsiteX86" fmla="*/ 4738977 w 4816602"/>
              <a:gd name="connsiteY86" fmla="*/ 1065475 h 2584896"/>
              <a:gd name="connsiteX87" fmla="*/ 4723075 w 4816602"/>
              <a:gd name="connsiteY87" fmla="*/ 1097280 h 2584896"/>
              <a:gd name="connsiteX88" fmla="*/ 4667416 w 4816602"/>
              <a:gd name="connsiteY88" fmla="*/ 1160891 h 2584896"/>
              <a:gd name="connsiteX89" fmla="*/ 4619708 w 4816602"/>
              <a:gd name="connsiteY89" fmla="*/ 1192696 h 2584896"/>
              <a:gd name="connsiteX90" fmla="*/ 4595854 w 4816602"/>
              <a:gd name="connsiteY90" fmla="*/ 1200647 h 2584896"/>
              <a:gd name="connsiteX91" fmla="*/ 4548146 w 4816602"/>
              <a:gd name="connsiteY91" fmla="*/ 1240404 h 2584896"/>
              <a:gd name="connsiteX92" fmla="*/ 4484536 w 4816602"/>
              <a:gd name="connsiteY92" fmla="*/ 1272209 h 2584896"/>
              <a:gd name="connsiteX93" fmla="*/ 4412974 w 4816602"/>
              <a:gd name="connsiteY93" fmla="*/ 1319917 h 2584896"/>
              <a:gd name="connsiteX94" fmla="*/ 4365266 w 4816602"/>
              <a:gd name="connsiteY94" fmla="*/ 1351722 h 2584896"/>
              <a:gd name="connsiteX95" fmla="*/ 4309607 w 4816602"/>
              <a:gd name="connsiteY95" fmla="*/ 1383527 h 2584896"/>
              <a:gd name="connsiteX96" fmla="*/ 4285753 w 4816602"/>
              <a:gd name="connsiteY96" fmla="*/ 1391479 h 2584896"/>
              <a:gd name="connsiteX97" fmla="*/ 4222143 w 4816602"/>
              <a:gd name="connsiteY97" fmla="*/ 1431235 h 2584896"/>
              <a:gd name="connsiteX98" fmla="*/ 4198289 w 4816602"/>
              <a:gd name="connsiteY98" fmla="*/ 1447138 h 2584896"/>
              <a:gd name="connsiteX99" fmla="*/ 4158532 w 4816602"/>
              <a:gd name="connsiteY99" fmla="*/ 1455089 h 2584896"/>
              <a:gd name="connsiteX100" fmla="*/ 4126727 w 4816602"/>
              <a:gd name="connsiteY100" fmla="*/ 1470992 h 2584896"/>
              <a:gd name="connsiteX101" fmla="*/ 4071068 w 4816602"/>
              <a:gd name="connsiteY101" fmla="*/ 1486894 h 2584896"/>
              <a:gd name="connsiteX102" fmla="*/ 4015409 w 4816602"/>
              <a:gd name="connsiteY102" fmla="*/ 1510748 h 2584896"/>
              <a:gd name="connsiteX103" fmla="*/ 3991555 w 4816602"/>
              <a:gd name="connsiteY103" fmla="*/ 1526651 h 2584896"/>
              <a:gd name="connsiteX104" fmla="*/ 3927944 w 4816602"/>
              <a:gd name="connsiteY104" fmla="*/ 1574359 h 2584896"/>
              <a:gd name="connsiteX105" fmla="*/ 3840480 w 4816602"/>
              <a:gd name="connsiteY105" fmla="*/ 1637969 h 2584896"/>
              <a:gd name="connsiteX106" fmla="*/ 3784821 w 4816602"/>
              <a:gd name="connsiteY106" fmla="*/ 1693628 h 2584896"/>
              <a:gd name="connsiteX107" fmla="*/ 3753016 w 4816602"/>
              <a:gd name="connsiteY107" fmla="*/ 1709531 h 2584896"/>
              <a:gd name="connsiteX108" fmla="*/ 3665551 w 4816602"/>
              <a:gd name="connsiteY108" fmla="*/ 1781092 h 2584896"/>
              <a:gd name="connsiteX109" fmla="*/ 3586038 w 4816602"/>
              <a:gd name="connsiteY109" fmla="*/ 1852654 h 2584896"/>
              <a:gd name="connsiteX110" fmla="*/ 3554233 w 4816602"/>
              <a:gd name="connsiteY110" fmla="*/ 1868557 h 2584896"/>
              <a:gd name="connsiteX111" fmla="*/ 3466769 w 4816602"/>
              <a:gd name="connsiteY111" fmla="*/ 1924216 h 2584896"/>
              <a:gd name="connsiteX112" fmla="*/ 3434964 w 4816602"/>
              <a:gd name="connsiteY112" fmla="*/ 1940119 h 2584896"/>
              <a:gd name="connsiteX113" fmla="*/ 3363402 w 4816602"/>
              <a:gd name="connsiteY113" fmla="*/ 1979875 h 2584896"/>
              <a:gd name="connsiteX114" fmla="*/ 3315694 w 4816602"/>
              <a:gd name="connsiteY114" fmla="*/ 2003729 h 2584896"/>
              <a:gd name="connsiteX115" fmla="*/ 3291840 w 4816602"/>
              <a:gd name="connsiteY115" fmla="*/ 2019632 h 2584896"/>
              <a:gd name="connsiteX116" fmla="*/ 3220278 w 4816602"/>
              <a:gd name="connsiteY116" fmla="*/ 2043486 h 2584896"/>
              <a:gd name="connsiteX117" fmla="*/ 3172570 w 4816602"/>
              <a:gd name="connsiteY117" fmla="*/ 2051437 h 2584896"/>
              <a:gd name="connsiteX118" fmla="*/ 3061252 w 4816602"/>
              <a:gd name="connsiteY118" fmla="*/ 2083242 h 2584896"/>
              <a:gd name="connsiteX119" fmla="*/ 2965837 w 4816602"/>
              <a:gd name="connsiteY119" fmla="*/ 2099145 h 2584896"/>
              <a:gd name="connsiteX120" fmla="*/ 2870421 w 4816602"/>
              <a:gd name="connsiteY120" fmla="*/ 2107096 h 2584896"/>
              <a:gd name="connsiteX121" fmla="*/ 2433099 w 4816602"/>
              <a:gd name="connsiteY121" fmla="*/ 2130950 h 2584896"/>
              <a:gd name="connsiteX122" fmla="*/ 2377440 w 4816602"/>
              <a:gd name="connsiteY122" fmla="*/ 2138901 h 2584896"/>
              <a:gd name="connsiteX123" fmla="*/ 2178657 w 4816602"/>
              <a:gd name="connsiteY123" fmla="*/ 2154804 h 2584896"/>
              <a:gd name="connsiteX124" fmla="*/ 2099144 w 4816602"/>
              <a:gd name="connsiteY124" fmla="*/ 2162755 h 2584896"/>
              <a:gd name="connsiteX125" fmla="*/ 2003729 w 4816602"/>
              <a:gd name="connsiteY125" fmla="*/ 2178658 h 2584896"/>
              <a:gd name="connsiteX126" fmla="*/ 1924216 w 4816602"/>
              <a:gd name="connsiteY126" fmla="*/ 2194560 h 2584896"/>
              <a:gd name="connsiteX127" fmla="*/ 1868557 w 4816602"/>
              <a:gd name="connsiteY127" fmla="*/ 2218414 h 2584896"/>
              <a:gd name="connsiteX128" fmla="*/ 1828800 w 4816602"/>
              <a:gd name="connsiteY128" fmla="*/ 2226366 h 2584896"/>
              <a:gd name="connsiteX129" fmla="*/ 1717482 w 4816602"/>
              <a:gd name="connsiteY129" fmla="*/ 2266122 h 2584896"/>
              <a:gd name="connsiteX130" fmla="*/ 1653871 w 4816602"/>
              <a:gd name="connsiteY130" fmla="*/ 2282025 h 2584896"/>
              <a:gd name="connsiteX131" fmla="*/ 1614115 w 4816602"/>
              <a:gd name="connsiteY131" fmla="*/ 2305879 h 2584896"/>
              <a:gd name="connsiteX132" fmla="*/ 1510748 w 4816602"/>
              <a:gd name="connsiteY132" fmla="*/ 2345635 h 2584896"/>
              <a:gd name="connsiteX133" fmla="*/ 1463040 w 4816602"/>
              <a:gd name="connsiteY133" fmla="*/ 2369489 h 2584896"/>
              <a:gd name="connsiteX134" fmla="*/ 1431235 w 4816602"/>
              <a:gd name="connsiteY134" fmla="*/ 2377440 h 2584896"/>
              <a:gd name="connsiteX135" fmla="*/ 1399430 w 4816602"/>
              <a:gd name="connsiteY135" fmla="*/ 2401294 h 2584896"/>
              <a:gd name="connsiteX136" fmla="*/ 1367624 w 4816602"/>
              <a:gd name="connsiteY136" fmla="*/ 2409246 h 2584896"/>
              <a:gd name="connsiteX137" fmla="*/ 1343770 w 4816602"/>
              <a:gd name="connsiteY137" fmla="*/ 2417197 h 2584896"/>
              <a:gd name="connsiteX138" fmla="*/ 1280160 w 4816602"/>
              <a:gd name="connsiteY138" fmla="*/ 2441051 h 2584896"/>
              <a:gd name="connsiteX139" fmla="*/ 1256306 w 4816602"/>
              <a:gd name="connsiteY139" fmla="*/ 2464905 h 2584896"/>
              <a:gd name="connsiteX140" fmla="*/ 1224501 w 4816602"/>
              <a:gd name="connsiteY140" fmla="*/ 2472856 h 2584896"/>
              <a:gd name="connsiteX141" fmla="*/ 1200647 w 4816602"/>
              <a:gd name="connsiteY141" fmla="*/ 2480807 h 2584896"/>
              <a:gd name="connsiteX142" fmla="*/ 1168842 w 4816602"/>
              <a:gd name="connsiteY142" fmla="*/ 2488759 h 2584896"/>
              <a:gd name="connsiteX143" fmla="*/ 1144988 w 4816602"/>
              <a:gd name="connsiteY143" fmla="*/ 2496710 h 2584896"/>
              <a:gd name="connsiteX144" fmla="*/ 1081377 w 4816602"/>
              <a:gd name="connsiteY144" fmla="*/ 2512612 h 2584896"/>
              <a:gd name="connsiteX145" fmla="*/ 659958 w 4816602"/>
              <a:gd name="connsiteY145" fmla="*/ 2520564 h 2584896"/>
              <a:gd name="connsiteX146" fmla="*/ 620202 w 4816602"/>
              <a:gd name="connsiteY146" fmla="*/ 2496710 h 2584896"/>
              <a:gd name="connsiteX147" fmla="*/ 556591 w 4816602"/>
              <a:gd name="connsiteY147" fmla="*/ 2464905 h 2584896"/>
              <a:gd name="connsiteX148" fmla="*/ 532737 w 4816602"/>
              <a:gd name="connsiteY148" fmla="*/ 2441051 h 2584896"/>
              <a:gd name="connsiteX149" fmla="*/ 500932 w 4816602"/>
              <a:gd name="connsiteY149" fmla="*/ 2425148 h 2584896"/>
              <a:gd name="connsiteX150" fmla="*/ 461176 w 4816602"/>
              <a:gd name="connsiteY150" fmla="*/ 2401294 h 2584896"/>
              <a:gd name="connsiteX151" fmla="*/ 365760 w 4816602"/>
              <a:gd name="connsiteY151" fmla="*/ 2329732 h 2584896"/>
              <a:gd name="connsiteX152" fmla="*/ 318052 w 4816602"/>
              <a:gd name="connsiteY152" fmla="*/ 2297927 h 2584896"/>
              <a:gd name="connsiteX153" fmla="*/ 278296 w 4816602"/>
              <a:gd name="connsiteY153" fmla="*/ 2258171 h 2584896"/>
              <a:gd name="connsiteX154" fmla="*/ 206734 w 4816602"/>
              <a:gd name="connsiteY154" fmla="*/ 2202512 h 2584896"/>
              <a:gd name="connsiteX155" fmla="*/ 174929 w 4816602"/>
              <a:gd name="connsiteY155" fmla="*/ 2154804 h 2584896"/>
              <a:gd name="connsiteX156" fmla="*/ 143124 w 4816602"/>
              <a:gd name="connsiteY156" fmla="*/ 2122999 h 2584896"/>
              <a:gd name="connsiteX157" fmla="*/ 119270 w 4816602"/>
              <a:gd name="connsiteY157" fmla="*/ 2107096 h 2584896"/>
              <a:gd name="connsiteX158" fmla="*/ 95416 w 4816602"/>
              <a:gd name="connsiteY158" fmla="*/ 2075291 h 2584896"/>
              <a:gd name="connsiteX159" fmla="*/ 71562 w 4816602"/>
              <a:gd name="connsiteY159" fmla="*/ 2051437 h 2584896"/>
              <a:gd name="connsiteX160" fmla="*/ 47708 w 4816602"/>
              <a:gd name="connsiteY160" fmla="*/ 2003729 h 2584896"/>
              <a:gd name="connsiteX161" fmla="*/ 39757 w 4816602"/>
              <a:gd name="connsiteY161" fmla="*/ 1979875 h 2584896"/>
              <a:gd name="connsiteX162" fmla="*/ 23854 w 4816602"/>
              <a:gd name="connsiteY162" fmla="*/ 1940119 h 2584896"/>
              <a:gd name="connsiteX163" fmla="*/ 0 w 4816602"/>
              <a:gd name="connsiteY163" fmla="*/ 1868557 h 2584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Lst>
            <a:rect l="l" t="t" r="r" b="b"/>
            <a:pathLst>
              <a:path w="4816602" h="2584896">
                <a:moveTo>
                  <a:pt x="0" y="1868557"/>
                </a:moveTo>
                <a:lnTo>
                  <a:pt x="0" y="1868557"/>
                </a:lnTo>
                <a:cubicBezTo>
                  <a:pt x="55659" y="1751938"/>
                  <a:pt x="126112" y="1641288"/>
                  <a:pt x="166977" y="1518699"/>
                </a:cubicBezTo>
                <a:cubicBezTo>
                  <a:pt x="185902" y="1461926"/>
                  <a:pt x="168933" y="1480290"/>
                  <a:pt x="206734" y="1455089"/>
                </a:cubicBezTo>
                <a:cubicBezTo>
                  <a:pt x="212035" y="1444487"/>
                  <a:pt x="217968" y="1434179"/>
                  <a:pt x="222637" y="1423284"/>
                </a:cubicBezTo>
                <a:cubicBezTo>
                  <a:pt x="225939" y="1415580"/>
                  <a:pt x="226840" y="1406927"/>
                  <a:pt x="230588" y="1399430"/>
                </a:cubicBezTo>
                <a:cubicBezTo>
                  <a:pt x="234862" y="1390883"/>
                  <a:pt x="242216" y="1384123"/>
                  <a:pt x="246490" y="1375576"/>
                </a:cubicBezTo>
                <a:cubicBezTo>
                  <a:pt x="250238" y="1368079"/>
                  <a:pt x="249793" y="1358696"/>
                  <a:pt x="254442" y="1351722"/>
                </a:cubicBezTo>
                <a:cubicBezTo>
                  <a:pt x="260680" y="1342366"/>
                  <a:pt x="271895" y="1337113"/>
                  <a:pt x="278296" y="1327868"/>
                </a:cubicBezTo>
                <a:cubicBezTo>
                  <a:pt x="295890" y="1302455"/>
                  <a:pt x="304148" y="1270211"/>
                  <a:pt x="326004" y="1248355"/>
                </a:cubicBezTo>
                <a:cubicBezTo>
                  <a:pt x="336606" y="1237753"/>
                  <a:pt x="346425" y="1226307"/>
                  <a:pt x="357809" y="1216550"/>
                </a:cubicBezTo>
                <a:cubicBezTo>
                  <a:pt x="365065" y="1210331"/>
                  <a:pt x="374018" y="1206381"/>
                  <a:pt x="381663" y="1200647"/>
                </a:cubicBezTo>
                <a:cubicBezTo>
                  <a:pt x="405838" y="1182515"/>
                  <a:pt x="429370" y="1163541"/>
                  <a:pt x="453224" y="1144988"/>
                </a:cubicBezTo>
                <a:lnTo>
                  <a:pt x="453224" y="1144988"/>
                </a:lnTo>
                <a:cubicBezTo>
                  <a:pt x="463826" y="1134386"/>
                  <a:pt x="475345" y="1124629"/>
                  <a:pt x="485030" y="1113183"/>
                </a:cubicBezTo>
                <a:cubicBezTo>
                  <a:pt x="558966" y="1025805"/>
                  <a:pt x="511620" y="1060999"/>
                  <a:pt x="564543" y="1025719"/>
                </a:cubicBezTo>
                <a:cubicBezTo>
                  <a:pt x="569844" y="1017768"/>
                  <a:pt x="574052" y="1008968"/>
                  <a:pt x="580445" y="1001865"/>
                </a:cubicBezTo>
                <a:cubicBezTo>
                  <a:pt x="625465" y="951842"/>
                  <a:pt x="625220" y="954369"/>
                  <a:pt x="667910" y="922352"/>
                </a:cubicBezTo>
                <a:cubicBezTo>
                  <a:pt x="673211" y="914401"/>
                  <a:pt x="677055" y="905255"/>
                  <a:pt x="683812" y="898498"/>
                </a:cubicBezTo>
                <a:cubicBezTo>
                  <a:pt x="690569" y="891741"/>
                  <a:pt x="700021" y="888329"/>
                  <a:pt x="707666" y="882595"/>
                </a:cubicBezTo>
                <a:cubicBezTo>
                  <a:pt x="721243" y="872412"/>
                  <a:pt x="733846" y="860973"/>
                  <a:pt x="747423" y="850790"/>
                </a:cubicBezTo>
                <a:cubicBezTo>
                  <a:pt x="755068" y="845056"/>
                  <a:pt x="763632" y="840621"/>
                  <a:pt x="771277" y="834887"/>
                </a:cubicBezTo>
                <a:cubicBezTo>
                  <a:pt x="784854" y="824704"/>
                  <a:pt x="798349" y="814357"/>
                  <a:pt x="811033" y="803082"/>
                </a:cubicBezTo>
                <a:cubicBezTo>
                  <a:pt x="822239" y="793121"/>
                  <a:pt x="831003" y="780482"/>
                  <a:pt x="842838" y="771277"/>
                </a:cubicBezTo>
                <a:cubicBezTo>
                  <a:pt x="855037" y="761789"/>
                  <a:pt x="870634" y="757209"/>
                  <a:pt x="882595" y="747423"/>
                </a:cubicBezTo>
                <a:cubicBezTo>
                  <a:pt x="900001" y="733182"/>
                  <a:pt x="911590" y="712190"/>
                  <a:pt x="930303" y="699715"/>
                </a:cubicBezTo>
                <a:cubicBezTo>
                  <a:pt x="1025480" y="636263"/>
                  <a:pt x="942071" y="696374"/>
                  <a:pt x="1001864" y="644056"/>
                </a:cubicBezTo>
                <a:cubicBezTo>
                  <a:pt x="1014636" y="632880"/>
                  <a:pt x="1028044" y="622434"/>
                  <a:pt x="1041621" y="612251"/>
                </a:cubicBezTo>
                <a:cubicBezTo>
                  <a:pt x="1049266" y="606517"/>
                  <a:pt x="1058430" y="602805"/>
                  <a:pt x="1065475" y="596348"/>
                </a:cubicBezTo>
                <a:cubicBezTo>
                  <a:pt x="1090343" y="573553"/>
                  <a:pt x="1108968" y="543499"/>
                  <a:pt x="1137037" y="524786"/>
                </a:cubicBezTo>
                <a:cubicBezTo>
                  <a:pt x="1206908" y="478205"/>
                  <a:pt x="1096779" y="552620"/>
                  <a:pt x="1200647" y="477079"/>
                </a:cubicBezTo>
                <a:cubicBezTo>
                  <a:pt x="1216104" y="465837"/>
                  <a:pt x="1233065" y="456741"/>
                  <a:pt x="1248355" y="445273"/>
                </a:cubicBezTo>
                <a:cubicBezTo>
                  <a:pt x="1352299" y="367314"/>
                  <a:pt x="1222626" y="463650"/>
                  <a:pt x="1304014" y="405517"/>
                </a:cubicBezTo>
                <a:cubicBezTo>
                  <a:pt x="1314798" y="397814"/>
                  <a:pt x="1324313" y="388238"/>
                  <a:pt x="1335819" y="381663"/>
                </a:cubicBezTo>
                <a:cubicBezTo>
                  <a:pt x="1343096" y="377505"/>
                  <a:pt x="1351722" y="376362"/>
                  <a:pt x="1359673" y="373712"/>
                </a:cubicBezTo>
                <a:cubicBezTo>
                  <a:pt x="1417779" y="334974"/>
                  <a:pt x="1344728" y="382251"/>
                  <a:pt x="1415332" y="341906"/>
                </a:cubicBezTo>
                <a:cubicBezTo>
                  <a:pt x="1423629" y="337165"/>
                  <a:pt x="1430639" y="330278"/>
                  <a:pt x="1439186" y="326004"/>
                </a:cubicBezTo>
                <a:cubicBezTo>
                  <a:pt x="1446683" y="322256"/>
                  <a:pt x="1455713" y="322122"/>
                  <a:pt x="1463040" y="318052"/>
                </a:cubicBezTo>
                <a:cubicBezTo>
                  <a:pt x="1512227" y="290725"/>
                  <a:pt x="1506039" y="281454"/>
                  <a:pt x="1558456" y="262393"/>
                </a:cubicBezTo>
                <a:cubicBezTo>
                  <a:pt x="1571157" y="257775"/>
                  <a:pt x="1584960" y="257092"/>
                  <a:pt x="1598212" y="254442"/>
                </a:cubicBezTo>
                <a:cubicBezTo>
                  <a:pt x="1606163" y="249141"/>
                  <a:pt x="1613118" y="241894"/>
                  <a:pt x="1622066" y="238539"/>
                </a:cubicBezTo>
                <a:cubicBezTo>
                  <a:pt x="1634720" y="233794"/>
                  <a:pt x="1648630" y="233520"/>
                  <a:pt x="1661823" y="230588"/>
                </a:cubicBezTo>
                <a:cubicBezTo>
                  <a:pt x="1672491" y="228217"/>
                  <a:pt x="1683026" y="225287"/>
                  <a:pt x="1693628" y="222637"/>
                </a:cubicBezTo>
                <a:cubicBezTo>
                  <a:pt x="1701579" y="217336"/>
                  <a:pt x="1708935" y="211008"/>
                  <a:pt x="1717482" y="206734"/>
                </a:cubicBezTo>
                <a:cubicBezTo>
                  <a:pt x="1724979" y="202986"/>
                  <a:pt x="1733250" y="200988"/>
                  <a:pt x="1741336" y="198783"/>
                </a:cubicBezTo>
                <a:cubicBezTo>
                  <a:pt x="1762422" y="193032"/>
                  <a:pt x="1784057" y="189307"/>
                  <a:pt x="1804946" y="182880"/>
                </a:cubicBezTo>
                <a:cubicBezTo>
                  <a:pt x="1873424" y="161810"/>
                  <a:pt x="1815710" y="170250"/>
                  <a:pt x="1892410" y="151075"/>
                </a:cubicBezTo>
                <a:cubicBezTo>
                  <a:pt x="1919907" y="144201"/>
                  <a:pt x="1945484" y="145087"/>
                  <a:pt x="1971924" y="135172"/>
                </a:cubicBezTo>
                <a:cubicBezTo>
                  <a:pt x="1983022" y="131010"/>
                  <a:pt x="1992834" y="123939"/>
                  <a:pt x="2003729" y="119270"/>
                </a:cubicBezTo>
                <a:cubicBezTo>
                  <a:pt x="2028640" y="108594"/>
                  <a:pt x="2046701" y="108132"/>
                  <a:pt x="2075290" y="103367"/>
                </a:cubicBezTo>
                <a:cubicBezTo>
                  <a:pt x="2088542" y="98066"/>
                  <a:pt x="2101376" y="91566"/>
                  <a:pt x="2115047" y="87465"/>
                </a:cubicBezTo>
                <a:cubicBezTo>
                  <a:pt x="2127992" y="83582"/>
                  <a:pt x="2142256" y="84532"/>
                  <a:pt x="2154804" y="79513"/>
                </a:cubicBezTo>
                <a:cubicBezTo>
                  <a:pt x="2169153" y="73773"/>
                  <a:pt x="2179789" y="60204"/>
                  <a:pt x="2194560" y="55659"/>
                </a:cubicBezTo>
                <a:cubicBezTo>
                  <a:pt x="2214983" y="49375"/>
                  <a:pt x="2237050" y="50957"/>
                  <a:pt x="2258170" y="47708"/>
                </a:cubicBezTo>
                <a:cubicBezTo>
                  <a:pt x="2271528" y="45653"/>
                  <a:pt x="2284816" y="43035"/>
                  <a:pt x="2297927" y="39757"/>
                </a:cubicBezTo>
                <a:cubicBezTo>
                  <a:pt x="2306058" y="37724"/>
                  <a:pt x="2313562" y="33450"/>
                  <a:pt x="2321781" y="31806"/>
                </a:cubicBezTo>
                <a:cubicBezTo>
                  <a:pt x="2340158" y="28130"/>
                  <a:pt x="2358863" y="26331"/>
                  <a:pt x="2377440" y="23854"/>
                </a:cubicBezTo>
                <a:cubicBezTo>
                  <a:pt x="2398621" y="21030"/>
                  <a:pt x="2419918" y="19073"/>
                  <a:pt x="2441050" y="15903"/>
                </a:cubicBezTo>
                <a:cubicBezTo>
                  <a:pt x="2472937" y="11120"/>
                  <a:pt x="2536466" y="0"/>
                  <a:pt x="2536466" y="0"/>
                </a:cubicBezTo>
                <a:lnTo>
                  <a:pt x="3848431" y="7952"/>
                </a:lnTo>
                <a:cubicBezTo>
                  <a:pt x="3867171" y="8170"/>
                  <a:pt x="3885604" y="12822"/>
                  <a:pt x="3904090" y="15903"/>
                </a:cubicBezTo>
                <a:cubicBezTo>
                  <a:pt x="3934383" y="20952"/>
                  <a:pt x="3947053" y="24656"/>
                  <a:pt x="3975652" y="31806"/>
                </a:cubicBezTo>
                <a:cubicBezTo>
                  <a:pt x="4035544" y="71732"/>
                  <a:pt x="3959422" y="24849"/>
                  <a:pt x="4031311" y="55659"/>
                </a:cubicBezTo>
                <a:cubicBezTo>
                  <a:pt x="4040095" y="59423"/>
                  <a:pt x="4046432" y="67681"/>
                  <a:pt x="4055165" y="71562"/>
                </a:cubicBezTo>
                <a:cubicBezTo>
                  <a:pt x="4070483" y="78370"/>
                  <a:pt x="4086970" y="82164"/>
                  <a:pt x="4102873" y="87465"/>
                </a:cubicBezTo>
                <a:cubicBezTo>
                  <a:pt x="4114118" y="91213"/>
                  <a:pt x="4123783" y="98698"/>
                  <a:pt x="4134678" y="103367"/>
                </a:cubicBezTo>
                <a:cubicBezTo>
                  <a:pt x="4153750" y="111541"/>
                  <a:pt x="4170153" y="113503"/>
                  <a:pt x="4190337" y="119270"/>
                </a:cubicBezTo>
                <a:cubicBezTo>
                  <a:pt x="4235129" y="132067"/>
                  <a:pt x="4192986" y="121920"/>
                  <a:pt x="4245997" y="143124"/>
                </a:cubicBezTo>
                <a:cubicBezTo>
                  <a:pt x="4261561" y="149349"/>
                  <a:pt x="4277802" y="153725"/>
                  <a:pt x="4293704" y="159026"/>
                </a:cubicBezTo>
                <a:lnTo>
                  <a:pt x="4317558" y="166978"/>
                </a:lnTo>
                <a:cubicBezTo>
                  <a:pt x="4372080" y="185152"/>
                  <a:pt x="4304416" y="163691"/>
                  <a:pt x="4381169" y="182880"/>
                </a:cubicBezTo>
                <a:cubicBezTo>
                  <a:pt x="4389300" y="184913"/>
                  <a:pt x="4396892" y="188799"/>
                  <a:pt x="4405023" y="190832"/>
                </a:cubicBezTo>
                <a:cubicBezTo>
                  <a:pt x="4470602" y="207227"/>
                  <a:pt x="4419452" y="190410"/>
                  <a:pt x="4476584" y="206734"/>
                </a:cubicBezTo>
                <a:cubicBezTo>
                  <a:pt x="4523216" y="220058"/>
                  <a:pt x="4477830" y="207358"/>
                  <a:pt x="4524292" y="230588"/>
                </a:cubicBezTo>
                <a:cubicBezTo>
                  <a:pt x="4531789" y="234336"/>
                  <a:pt x="4540195" y="235889"/>
                  <a:pt x="4548146" y="238539"/>
                </a:cubicBezTo>
                <a:cubicBezTo>
                  <a:pt x="4607371" y="278023"/>
                  <a:pt x="4534631" y="227277"/>
                  <a:pt x="4595854" y="278296"/>
                </a:cubicBezTo>
                <a:cubicBezTo>
                  <a:pt x="4612714" y="292346"/>
                  <a:pt x="4632068" y="300379"/>
                  <a:pt x="4651513" y="310101"/>
                </a:cubicBezTo>
                <a:cubicBezTo>
                  <a:pt x="4722666" y="381254"/>
                  <a:pt x="4679655" y="332006"/>
                  <a:pt x="4715124" y="381663"/>
                </a:cubicBezTo>
                <a:cubicBezTo>
                  <a:pt x="4722826" y="392447"/>
                  <a:pt x="4731954" y="402230"/>
                  <a:pt x="4738977" y="413468"/>
                </a:cubicBezTo>
                <a:cubicBezTo>
                  <a:pt x="4780349" y="479664"/>
                  <a:pt x="4735773" y="415011"/>
                  <a:pt x="4762831" y="469127"/>
                </a:cubicBezTo>
                <a:cubicBezTo>
                  <a:pt x="4767105" y="477674"/>
                  <a:pt x="4773433" y="485030"/>
                  <a:pt x="4778734" y="492981"/>
                </a:cubicBezTo>
                <a:cubicBezTo>
                  <a:pt x="4781384" y="503583"/>
                  <a:pt x="4783683" y="514279"/>
                  <a:pt x="4786685" y="524786"/>
                </a:cubicBezTo>
                <a:cubicBezTo>
                  <a:pt x="4788988" y="532845"/>
                  <a:pt x="4792819" y="540458"/>
                  <a:pt x="4794637" y="548640"/>
                </a:cubicBezTo>
                <a:cubicBezTo>
                  <a:pt x="4798134" y="564378"/>
                  <a:pt x="4799938" y="580445"/>
                  <a:pt x="4802588" y="596348"/>
                </a:cubicBezTo>
                <a:cubicBezTo>
                  <a:pt x="4797641" y="809067"/>
                  <a:pt x="4816602" y="843386"/>
                  <a:pt x="4786685" y="978011"/>
                </a:cubicBezTo>
                <a:cubicBezTo>
                  <a:pt x="4781314" y="1002179"/>
                  <a:pt x="4777704" y="1020799"/>
                  <a:pt x="4762831" y="1041621"/>
                </a:cubicBezTo>
                <a:cubicBezTo>
                  <a:pt x="4756295" y="1050771"/>
                  <a:pt x="4746928" y="1057524"/>
                  <a:pt x="4738977" y="1065475"/>
                </a:cubicBezTo>
                <a:cubicBezTo>
                  <a:pt x="4733676" y="1076077"/>
                  <a:pt x="4729357" y="1087229"/>
                  <a:pt x="4723075" y="1097280"/>
                </a:cubicBezTo>
                <a:cubicBezTo>
                  <a:pt x="4710274" y="1117763"/>
                  <a:pt x="4685910" y="1146096"/>
                  <a:pt x="4667416" y="1160891"/>
                </a:cubicBezTo>
                <a:cubicBezTo>
                  <a:pt x="4652492" y="1172830"/>
                  <a:pt x="4637840" y="1186652"/>
                  <a:pt x="4619708" y="1192696"/>
                </a:cubicBezTo>
                <a:lnTo>
                  <a:pt x="4595854" y="1200647"/>
                </a:lnTo>
                <a:cubicBezTo>
                  <a:pt x="4578270" y="1218231"/>
                  <a:pt x="4570285" y="1229334"/>
                  <a:pt x="4548146" y="1240404"/>
                </a:cubicBezTo>
                <a:cubicBezTo>
                  <a:pt x="4469340" y="1279807"/>
                  <a:pt x="4605771" y="1195059"/>
                  <a:pt x="4484536" y="1272209"/>
                </a:cubicBezTo>
                <a:cubicBezTo>
                  <a:pt x="4484486" y="1272241"/>
                  <a:pt x="4424925" y="1311949"/>
                  <a:pt x="4412974" y="1319917"/>
                </a:cubicBezTo>
                <a:lnTo>
                  <a:pt x="4365266" y="1351722"/>
                </a:lnTo>
                <a:cubicBezTo>
                  <a:pt x="4341306" y="1367696"/>
                  <a:pt x="4337859" y="1371419"/>
                  <a:pt x="4309607" y="1383527"/>
                </a:cubicBezTo>
                <a:cubicBezTo>
                  <a:pt x="4301903" y="1386829"/>
                  <a:pt x="4293704" y="1388828"/>
                  <a:pt x="4285753" y="1391479"/>
                </a:cubicBezTo>
                <a:cubicBezTo>
                  <a:pt x="4224937" y="1437089"/>
                  <a:pt x="4283268" y="1396306"/>
                  <a:pt x="4222143" y="1431235"/>
                </a:cubicBezTo>
                <a:cubicBezTo>
                  <a:pt x="4213846" y="1435976"/>
                  <a:pt x="4207237" y="1443783"/>
                  <a:pt x="4198289" y="1447138"/>
                </a:cubicBezTo>
                <a:cubicBezTo>
                  <a:pt x="4185635" y="1451883"/>
                  <a:pt x="4171784" y="1452439"/>
                  <a:pt x="4158532" y="1455089"/>
                </a:cubicBezTo>
                <a:cubicBezTo>
                  <a:pt x="4147930" y="1460390"/>
                  <a:pt x="4137825" y="1466830"/>
                  <a:pt x="4126727" y="1470992"/>
                </a:cubicBezTo>
                <a:cubicBezTo>
                  <a:pt x="4072933" y="1491165"/>
                  <a:pt x="4115918" y="1467673"/>
                  <a:pt x="4071068" y="1486894"/>
                </a:cubicBezTo>
                <a:cubicBezTo>
                  <a:pt x="4002290" y="1516370"/>
                  <a:pt x="4071351" y="1492101"/>
                  <a:pt x="4015409" y="1510748"/>
                </a:cubicBezTo>
                <a:cubicBezTo>
                  <a:pt x="4007458" y="1516049"/>
                  <a:pt x="3999284" y="1521030"/>
                  <a:pt x="3991555" y="1526651"/>
                </a:cubicBezTo>
                <a:cubicBezTo>
                  <a:pt x="3970120" y="1542240"/>
                  <a:pt x="3949997" y="1559657"/>
                  <a:pt x="3927944" y="1574359"/>
                </a:cubicBezTo>
                <a:cubicBezTo>
                  <a:pt x="3901303" y="1592119"/>
                  <a:pt x="3858300" y="1620149"/>
                  <a:pt x="3840480" y="1637969"/>
                </a:cubicBezTo>
                <a:cubicBezTo>
                  <a:pt x="3821927" y="1656522"/>
                  <a:pt x="3808289" y="1681894"/>
                  <a:pt x="3784821" y="1693628"/>
                </a:cubicBezTo>
                <a:cubicBezTo>
                  <a:pt x="3774219" y="1698929"/>
                  <a:pt x="3762122" y="1701943"/>
                  <a:pt x="3753016" y="1709531"/>
                </a:cubicBezTo>
                <a:cubicBezTo>
                  <a:pt x="3660301" y="1786793"/>
                  <a:pt x="3724331" y="1761500"/>
                  <a:pt x="3665551" y="1781092"/>
                </a:cubicBezTo>
                <a:cubicBezTo>
                  <a:pt x="3636637" y="1810007"/>
                  <a:pt x="3619240" y="1831903"/>
                  <a:pt x="3586038" y="1852654"/>
                </a:cubicBezTo>
                <a:cubicBezTo>
                  <a:pt x="3575987" y="1858936"/>
                  <a:pt x="3564397" y="1862459"/>
                  <a:pt x="3554233" y="1868557"/>
                </a:cubicBezTo>
                <a:cubicBezTo>
                  <a:pt x="3472255" y="1917744"/>
                  <a:pt x="3540227" y="1883405"/>
                  <a:pt x="3466769" y="1924216"/>
                </a:cubicBezTo>
                <a:cubicBezTo>
                  <a:pt x="3456408" y="1929972"/>
                  <a:pt x="3445128" y="1934021"/>
                  <a:pt x="3434964" y="1940119"/>
                </a:cubicBezTo>
                <a:cubicBezTo>
                  <a:pt x="3366615" y="1981129"/>
                  <a:pt x="3411382" y="1963883"/>
                  <a:pt x="3363402" y="1979875"/>
                </a:cubicBezTo>
                <a:cubicBezTo>
                  <a:pt x="3295039" y="2025451"/>
                  <a:pt x="3381534" y="1970809"/>
                  <a:pt x="3315694" y="2003729"/>
                </a:cubicBezTo>
                <a:cubicBezTo>
                  <a:pt x="3307147" y="2008003"/>
                  <a:pt x="3300387" y="2015358"/>
                  <a:pt x="3291840" y="2019632"/>
                </a:cubicBezTo>
                <a:cubicBezTo>
                  <a:pt x="3268513" y="2031295"/>
                  <a:pt x="3245582" y="2038425"/>
                  <a:pt x="3220278" y="2043486"/>
                </a:cubicBezTo>
                <a:cubicBezTo>
                  <a:pt x="3204469" y="2046648"/>
                  <a:pt x="3188473" y="2048787"/>
                  <a:pt x="3172570" y="2051437"/>
                </a:cubicBezTo>
                <a:cubicBezTo>
                  <a:pt x="3116590" y="2079426"/>
                  <a:pt x="3152387" y="2065015"/>
                  <a:pt x="3061252" y="2083242"/>
                </a:cubicBezTo>
                <a:cubicBezTo>
                  <a:pt x="3022883" y="2090916"/>
                  <a:pt x="3007465" y="2094763"/>
                  <a:pt x="2965837" y="2099145"/>
                </a:cubicBezTo>
                <a:cubicBezTo>
                  <a:pt x="2934097" y="2102486"/>
                  <a:pt x="2902226" y="2104446"/>
                  <a:pt x="2870421" y="2107096"/>
                </a:cubicBezTo>
                <a:cubicBezTo>
                  <a:pt x="2673035" y="2150960"/>
                  <a:pt x="2857120" y="2114950"/>
                  <a:pt x="2433099" y="2130950"/>
                </a:cubicBezTo>
                <a:cubicBezTo>
                  <a:pt x="2414371" y="2131657"/>
                  <a:pt x="2396100" y="2137152"/>
                  <a:pt x="2377440" y="2138901"/>
                </a:cubicBezTo>
                <a:cubicBezTo>
                  <a:pt x="2311257" y="2145106"/>
                  <a:pt x="2244887" y="2149127"/>
                  <a:pt x="2178657" y="2154804"/>
                </a:cubicBezTo>
                <a:cubicBezTo>
                  <a:pt x="2152118" y="2157079"/>
                  <a:pt x="2125536" y="2159156"/>
                  <a:pt x="2099144" y="2162755"/>
                </a:cubicBezTo>
                <a:cubicBezTo>
                  <a:pt x="2067196" y="2167112"/>
                  <a:pt x="2035534" y="2173357"/>
                  <a:pt x="2003729" y="2178658"/>
                </a:cubicBezTo>
                <a:cubicBezTo>
                  <a:pt x="1945236" y="2188407"/>
                  <a:pt x="1971666" y="2182698"/>
                  <a:pt x="1924216" y="2194560"/>
                </a:cubicBezTo>
                <a:cubicBezTo>
                  <a:pt x="1901459" y="2205938"/>
                  <a:pt x="1891956" y="2212564"/>
                  <a:pt x="1868557" y="2218414"/>
                </a:cubicBezTo>
                <a:cubicBezTo>
                  <a:pt x="1855446" y="2221692"/>
                  <a:pt x="1841839" y="2222810"/>
                  <a:pt x="1828800" y="2226366"/>
                </a:cubicBezTo>
                <a:cubicBezTo>
                  <a:pt x="1772768" y="2241647"/>
                  <a:pt x="1779011" y="2246894"/>
                  <a:pt x="1717482" y="2266122"/>
                </a:cubicBezTo>
                <a:cubicBezTo>
                  <a:pt x="1696621" y="2272641"/>
                  <a:pt x="1653871" y="2282025"/>
                  <a:pt x="1653871" y="2282025"/>
                </a:cubicBezTo>
                <a:cubicBezTo>
                  <a:pt x="1640619" y="2289976"/>
                  <a:pt x="1627938" y="2298968"/>
                  <a:pt x="1614115" y="2305879"/>
                </a:cubicBezTo>
                <a:cubicBezTo>
                  <a:pt x="1573512" y="2326180"/>
                  <a:pt x="1552306" y="2331782"/>
                  <a:pt x="1510748" y="2345635"/>
                </a:cubicBezTo>
                <a:cubicBezTo>
                  <a:pt x="1493881" y="2351258"/>
                  <a:pt x="1479548" y="2362886"/>
                  <a:pt x="1463040" y="2369489"/>
                </a:cubicBezTo>
                <a:cubicBezTo>
                  <a:pt x="1452894" y="2373548"/>
                  <a:pt x="1441837" y="2374790"/>
                  <a:pt x="1431235" y="2377440"/>
                </a:cubicBezTo>
                <a:cubicBezTo>
                  <a:pt x="1420633" y="2385391"/>
                  <a:pt x="1411283" y="2395367"/>
                  <a:pt x="1399430" y="2401294"/>
                </a:cubicBezTo>
                <a:cubicBezTo>
                  <a:pt x="1389655" y="2406181"/>
                  <a:pt x="1378132" y="2406244"/>
                  <a:pt x="1367624" y="2409246"/>
                </a:cubicBezTo>
                <a:cubicBezTo>
                  <a:pt x="1359565" y="2411549"/>
                  <a:pt x="1351474" y="2413896"/>
                  <a:pt x="1343770" y="2417197"/>
                </a:cubicBezTo>
                <a:cubicBezTo>
                  <a:pt x="1285555" y="2442145"/>
                  <a:pt x="1338801" y="2426389"/>
                  <a:pt x="1280160" y="2441051"/>
                </a:cubicBezTo>
                <a:cubicBezTo>
                  <a:pt x="1272209" y="2449002"/>
                  <a:pt x="1266069" y="2459326"/>
                  <a:pt x="1256306" y="2464905"/>
                </a:cubicBezTo>
                <a:cubicBezTo>
                  <a:pt x="1246818" y="2470327"/>
                  <a:pt x="1235008" y="2469854"/>
                  <a:pt x="1224501" y="2472856"/>
                </a:cubicBezTo>
                <a:cubicBezTo>
                  <a:pt x="1216442" y="2475158"/>
                  <a:pt x="1208706" y="2478504"/>
                  <a:pt x="1200647" y="2480807"/>
                </a:cubicBezTo>
                <a:cubicBezTo>
                  <a:pt x="1190139" y="2483809"/>
                  <a:pt x="1179350" y="2485757"/>
                  <a:pt x="1168842" y="2488759"/>
                </a:cubicBezTo>
                <a:cubicBezTo>
                  <a:pt x="1160783" y="2491062"/>
                  <a:pt x="1153074" y="2494505"/>
                  <a:pt x="1144988" y="2496710"/>
                </a:cubicBezTo>
                <a:cubicBezTo>
                  <a:pt x="1123902" y="2502460"/>
                  <a:pt x="1081377" y="2512612"/>
                  <a:pt x="1081377" y="2512612"/>
                </a:cubicBezTo>
                <a:cubicBezTo>
                  <a:pt x="936813" y="2584896"/>
                  <a:pt x="1023893" y="2547522"/>
                  <a:pt x="659958" y="2520564"/>
                </a:cubicBezTo>
                <a:cubicBezTo>
                  <a:pt x="644546" y="2519422"/>
                  <a:pt x="633809" y="2504037"/>
                  <a:pt x="620202" y="2496710"/>
                </a:cubicBezTo>
                <a:cubicBezTo>
                  <a:pt x="599329" y="2485471"/>
                  <a:pt x="556591" y="2464905"/>
                  <a:pt x="556591" y="2464905"/>
                </a:cubicBezTo>
                <a:cubicBezTo>
                  <a:pt x="548640" y="2456954"/>
                  <a:pt x="541887" y="2447587"/>
                  <a:pt x="532737" y="2441051"/>
                </a:cubicBezTo>
                <a:cubicBezTo>
                  <a:pt x="523092" y="2434161"/>
                  <a:pt x="511293" y="2430904"/>
                  <a:pt x="500932" y="2425148"/>
                </a:cubicBezTo>
                <a:cubicBezTo>
                  <a:pt x="487422" y="2417643"/>
                  <a:pt x="474281" y="2409485"/>
                  <a:pt x="461176" y="2401294"/>
                </a:cubicBezTo>
                <a:cubicBezTo>
                  <a:pt x="394430" y="2359578"/>
                  <a:pt x="500986" y="2419882"/>
                  <a:pt x="365760" y="2329732"/>
                </a:cubicBezTo>
                <a:lnTo>
                  <a:pt x="318052" y="2297927"/>
                </a:lnTo>
                <a:cubicBezTo>
                  <a:pt x="302458" y="2287531"/>
                  <a:pt x="292525" y="2270368"/>
                  <a:pt x="278296" y="2258171"/>
                </a:cubicBezTo>
                <a:cubicBezTo>
                  <a:pt x="255351" y="2238504"/>
                  <a:pt x="230588" y="2221065"/>
                  <a:pt x="206734" y="2202512"/>
                </a:cubicBezTo>
                <a:cubicBezTo>
                  <a:pt x="191647" y="2190778"/>
                  <a:pt x="188444" y="2168319"/>
                  <a:pt x="174929" y="2154804"/>
                </a:cubicBezTo>
                <a:cubicBezTo>
                  <a:pt x="164327" y="2144202"/>
                  <a:pt x="154508" y="2132756"/>
                  <a:pt x="143124" y="2122999"/>
                </a:cubicBezTo>
                <a:cubicBezTo>
                  <a:pt x="135868" y="2116780"/>
                  <a:pt x="126027" y="2113853"/>
                  <a:pt x="119270" y="2107096"/>
                </a:cubicBezTo>
                <a:cubicBezTo>
                  <a:pt x="109899" y="2097725"/>
                  <a:pt x="104040" y="2085353"/>
                  <a:pt x="95416" y="2075291"/>
                </a:cubicBezTo>
                <a:cubicBezTo>
                  <a:pt x="88098" y="2066753"/>
                  <a:pt x="79513" y="2059388"/>
                  <a:pt x="71562" y="2051437"/>
                </a:cubicBezTo>
                <a:cubicBezTo>
                  <a:pt x="51572" y="1991472"/>
                  <a:pt x="78539" y="2065393"/>
                  <a:pt x="47708" y="2003729"/>
                </a:cubicBezTo>
                <a:cubicBezTo>
                  <a:pt x="43960" y="1996232"/>
                  <a:pt x="42700" y="1987723"/>
                  <a:pt x="39757" y="1979875"/>
                </a:cubicBezTo>
                <a:cubicBezTo>
                  <a:pt x="34745" y="1966511"/>
                  <a:pt x="25873" y="1954248"/>
                  <a:pt x="23854" y="1940119"/>
                </a:cubicBezTo>
                <a:cubicBezTo>
                  <a:pt x="20480" y="1916505"/>
                  <a:pt x="3976" y="1880484"/>
                  <a:pt x="0" y="1868557"/>
                </a:cubicBezTo>
                <a:close/>
              </a:path>
            </a:pathLst>
          </a:custGeom>
          <a:solidFill>
            <a:schemeClr val="accent3">
              <a:lumMod val="20000"/>
              <a:lumOff val="80000"/>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 name="Titel 1"/>
          <p:cNvSpPr>
            <a:spLocks noGrp="1"/>
          </p:cNvSpPr>
          <p:nvPr>
            <p:ph type="title"/>
          </p:nvPr>
        </p:nvSpPr>
        <p:spPr>
          <a:xfrm>
            <a:off x="609600" y="274638"/>
            <a:ext cx="10972800" cy="1143000"/>
          </a:xfrm>
        </p:spPr>
        <p:txBody>
          <a:bodyPr>
            <a:normAutofit/>
          </a:bodyPr>
          <a:lstStyle/>
          <a:p>
            <a:r>
              <a:rPr lang="en-US" b="1" dirty="0" smtClean="0"/>
              <a:t>Professional Union: BMPA?</a:t>
            </a:r>
            <a:endParaRPr lang="nl-BE" dirty="0"/>
          </a:p>
        </p:txBody>
      </p:sp>
      <p:pic>
        <p:nvPicPr>
          <p:cNvPr id="4" name="Afbeelding 3" descr="logoBHPA.png"/>
          <p:cNvPicPr>
            <a:picLocks noChangeAspect="1"/>
          </p:cNvPicPr>
          <p:nvPr/>
        </p:nvPicPr>
        <p:blipFill>
          <a:blip r:embed="rId2" cstate="print"/>
          <a:stretch>
            <a:fillRect/>
          </a:stretch>
        </p:blipFill>
        <p:spPr>
          <a:xfrm>
            <a:off x="10523347" y="-9266"/>
            <a:ext cx="1641684" cy="1247516"/>
          </a:xfrm>
          <a:prstGeom prst="rect">
            <a:avLst/>
          </a:prstGeom>
        </p:spPr>
      </p:pic>
      <p:sp>
        <p:nvSpPr>
          <p:cNvPr id="6" name="Ovaal 5"/>
          <p:cNvSpPr/>
          <p:nvPr/>
        </p:nvSpPr>
        <p:spPr>
          <a:xfrm>
            <a:off x="2351096" y="1556792"/>
            <a:ext cx="6193494" cy="50405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4800" dirty="0" smtClean="0">
                <a:solidFill>
                  <a:schemeClr val="tx1"/>
                </a:solidFill>
              </a:rPr>
              <a:t>BMPA</a:t>
            </a:r>
            <a:endParaRPr lang="nl-BE" sz="4800" dirty="0">
              <a:solidFill>
                <a:schemeClr val="tx1"/>
              </a:solidFill>
            </a:endParaRPr>
          </a:p>
        </p:txBody>
      </p:sp>
      <p:sp>
        <p:nvSpPr>
          <p:cNvPr id="7" name="Ovaal 6"/>
          <p:cNvSpPr/>
          <p:nvPr/>
        </p:nvSpPr>
        <p:spPr>
          <a:xfrm>
            <a:off x="6600121" y="2996952"/>
            <a:ext cx="1880837" cy="18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b="1" dirty="0" smtClean="0">
                <a:solidFill>
                  <a:schemeClr val="tx1"/>
                </a:solidFill>
              </a:rPr>
              <a:t>BHPA:</a:t>
            </a:r>
            <a:r>
              <a:rPr lang="nl-BE" dirty="0" smtClean="0">
                <a:solidFill>
                  <a:schemeClr val="tx1"/>
                </a:solidFill>
              </a:rPr>
              <a:t> </a:t>
            </a:r>
            <a:r>
              <a:rPr lang="nl-BE" dirty="0" err="1" smtClean="0">
                <a:solidFill>
                  <a:schemeClr val="tx1"/>
                </a:solidFill>
              </a:rPr>
              <a:t>scientific</a:t>
            </a:r>
            <a:r>
              <a:rPr lang="nl-BE" dirty="0" smtClean="0">
                <a:solidFill>
                  <a:schemeClr val="tx1"/>
                </a:solidFill>
              </a:rPr>
              <a:t> board + CTE + Symposium</a:t>
            </a:r>
            <a:endParaRPr lang="nl-BE" dirty="0">
              <a:solidFill>
                <a:schemeClr val="tx1"/>
              </a:solidFill>
            </a:endParaRPr>
          </a:p>
        </p:txBody>
      </p:sp>
      <p:sp>
        <p:nvSpPr>
          <p:cNvPr id="8" name="Ovaal 7"/>
          <p:cNvSpPr/>
          <p:nvPr/>
        </p:nvSpPr>
        <p:spPr>
          <a:xfrm>
            <a:off x="3893196" y="1916832"/>
            <a:ext cx="1592767" cy="8481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smtClean="0">
                <a:solidFill>
                  <a:schemeClr val="tx1"/>
                </a:solidFill>
              </a:rPr>
              <a:t>MP</a:t>
            </a:r>
          </a:p>
          <a:p>
            <a:pPr algn="ctr"/>
            <a:r>
              <a:rPr lang="nl-BE" dirty="0" smtClean="0">
                <a:solidFill>
                  <a:schemeClr val="tx1"/>
                </a:solidFill>
              </a:rPr>
              <a:t>MRI</a:t>
            </a:r>
          </a:p>
        </p:txBody>
      </p:sp>
      <p:sp>
        <p:nvSpPr>
          <p:cNvPr id="9" name="Ovaal 8"/>
          <p:cNvSpPr/>
          <p:nvPr/>
        </p:nvSpPr>
        <p:spPr>
          <a:xfrm>
            <a:off x="4943721" y="1764432"/>
            <a:ext cx="2232539" cy="16243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smtClean="0">
                <a:solidFill>
                  <a:schemeClr val="tx1"/>
                </a:solidFill>
              </a:rPr>
              <a:t>FANC </a:t>
            </a:r>
            <a:r>
              <a:rPr lang="nl-BE" dirty="0" err="1" smtClean="0">
                <a:solidFill>
                  <a:schemeClr val="tx1"/>
                </a:solidFill>
              </a:rPr>
              <a:t>Recognized</a:t>
            </a:r>
            <a:r>
              <a:rPr lang="nl-BE" dirty="0" smtClean="0">
                <a:solidFill>
                  <a:schemeClr val="tx1"/>
                </a:solidFill>
              </a:rPr>
              <a:t> MPE</a:t>
            </a:r>
            <a:endParaRPr lang="nl-BE" dirty="0">
              <a:solidFill>
                <a:schemeClr val="tx1"/>
              </a:solidFill>
            </a:endParaRPr>
          </a:p>
        </p:txBody>
      </p:sp>
      <p:sp>
        <p:nvSpPr>
          <p:cNvPr id="10" name="Ovaal 9"/>
          <p:cNvSpPr/>
          <p:nvPr/>
        </p:nvSpPr>
        <p:spPr>
          <a:xfrm>
            <a:off x="2999252" y="4653136"/>
            <a:ext cx="1512365" cy="10081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smtClean="0">
                <a:solidFill>
                  <a:schemeClr val="tx1"/>
                </a:solidFill>
              </a:rPr>
              <a:t>Junior MP </a:t>
            </a:r>
            <a:endParaRPr lang="nl-BE" dirty="0">
              <a:solidFill>
                <a:schemeClr val="tx1"/>
              </a:solidFill>
            </a:endParaRPr>
          </a:p>
        </p:txBody>
      </p:sp>
      <p:sp>
        <p:nvSpPr>
          <p:cNvPr id="11" name="Ovaal 10"/>
          <p:cNvSpPr/>
          <p:nvPr/>
        </p:nvSpPr>
        <p:spPr>
          <a:xfrm>
            <a:off x="4511617" y="4941168"/>
            <a:ext cx="1296313" cy="10801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smtClean="0">
                <a:solidFill>
                  <a:schemeClr val="tx1"/>
                </a:solidFill>
              </a:rPr>
              <a:t>MPA </a:t>
            </a:r>
            <a:endParaRPr lang="nl-BE" dirty="0">
              <a:solidFill>
                <a:schemeClr val="tx1"/>
              </a:solidFill>
            </a:endParaRPr>
          </a:p>
        </p:txBody>
      </p:sp>
      <p:sp>
        <p:nvSpPr>
          <p:cNvPr id="13" name="Ovaal 12"/>
          <p:cNvSpPr/>
          <p:nvPr/>
        </p:nvSpPr>
        <p:spPr>
          <a:xfrm>
            <a:off x="5807930" y="4797152"/>
            <a:ext cx="1512365" cy="10801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smtClean="0">
                <a:solidFill>
                  <a:schemeClr val="tx1"/>
                </a:solidFill>
              </a:rPr>
              <a:t>Company </a:t>
            </a:r>
            <a:endParaRPr lang="nl-BE" dirty="0">
              <a:solidFill>
                <a:schemeClr val="tx1"/>
              </a:solidFill>
            </a:endParaRPr>
          </a:p>
        </p:txBody>
      </p:sp>
      <p:sp>
        <p:nvSpPr>
          <p:cNvPr id="14" name="Ovaal 13"/>
          <p:cNvSpPr/>
          <p:nvPr/>
        </p:nvSpPr>
        <p:spPr>
          <a:xfrm>
            <a:off x="2639166" y="2772544"/>
            <a:ext cx="1592767" cy="12325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smtClean="0">
                <a:solidFill>
                  <a:schemeClr val="tx1"/>
                </a:solidFill>
              </a:rPr>
              <a:t>MP</a:t>
            </a:r>
          </a:p>
          <a:p>
            <a:pPr algn="ctr"/>
            <a:r>
              <a:rPr lang="nl-BE" dirty="0" smtClean="0">
                <a:solidFill>
                  <a:schemeClr val="tx1"/>
                </a:solidFill>
              </a:rPr>
              <a:t>ICU, </a:t>
            </a:r>
            <a:r>
              <a:rPr lang="nl-BE" dirty="0" err="1" smtClean="0">
                <a:solidFill>
                  <a:schemeClr val="tx1"/>
                </a:solidFill>
              </a:rPr>
              <a:t>medical</a:t>
            </a:r>
            <a:r>
              <a:rPr lang="nl-BE" dirty="0" smtClean="0">
                <a:solidFill>
                  <a:schemeClr val="tx1"/>
                </a:solidFill>
              </a:rPr>
              <a:t> laser,…</a:t>
            </a:r>
            <a:endParaRPr lang="nl-BE" dirty="0">
              <a:solidFill>
                <a:schemeClr val="tx1"/>
              </a:solidFill>
            </a:endParaRPr>
          </a:p>
        </p:txBody>
      </p:sp>
      <p:sp>
        <p:nvSpPr>
          <p:cNvPr id="15" name="Ovaal 14"/>
          <p:cNvSpPr/>
          <p:nvPr/>
        </p:nvSpPr>
        <p:spPr>
          <a:xfrm>
            <a:off x="4172748" y="2636912"/>
            <a:ext cx="1440347" cy="86409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smtClean="0">
                <a:solidFill>
                  <a:schemeClr val="tx1"/>
                </a:solidFill>
              </a:rPr>
              <a:t>MP </a:t>
            </a:r>
            <a:r>
              <a:rPr lang="nl-BE" dirty="0" err="1" smtClean="0">
                <a:solidFill>
                  <a:schemeClr val="tx1"/>
                </a:solidFill>
              </a:rPr>
              <a:t>radiation</a:t>
            </a:r>
            <a:endParaRPr lang="nl-BE" dirty="0">
              <a:solidFill>
                <a:schemeClr val="tx1"/>
              </a:solidFill>
            </a:endParaRPr>
          </a:p>
        </p:txBody>
      </p:sp>
      <p:sp>
        <p:nvSpPr>
          <p:cNvPr id="19" name="Tekstvak 18"/>
          <p:cNvSpPr txBox="1"/>
          <p:nvPr/>
        </p:nvSpPr>
        <p:spPr>
          <a:xfrm>
            <a:off x="4727669" y="1628800"/>
            <a:ext cx="1080261" cy="369332"/>
          </a:xfrm>
          <a:prstGeom prst="rect">
            <a:avLst/>
          </a:prstGeom>
          <a:noFill/>
        </p:spPr>
        <p:txBody>
          <a:bodyPr wrap="square" rtlCol="0">
            <a:spAutoFit/>
          </a:bodyPr>
          <a:lstStyle/>
          <a:p>
            <a:r>
              <a:rPr lang="nl-BE" b="1" u="sng" dirty="0" err="1" smtClean="0"/>
              <a:t>Effective</a:t>
            </a:r>
            <a:endParaRPr lang="nl-BE" b="1" u="sng" dirty="0"/>
          </a:p>
        </p:txBody>
      </p:sp>
      <p:sp>
        <p:nvSpPr>
          <p:cNvPr id="18" name="Tekstvak 17"/>
          <p:cNvSpPr txBox="1"/>
          <p:nvPr/>
        </p:nvSpPr>
        <p:spPr>
          <a:xfrm>
            <a:off x="4943721" y="5940772"/>
            <a:ext cx="1749635" cy="369332"/>
          </a:xfrm>
          <a:prstGeom prst="rect">
            <a:avLst/>
          </a:prstGeom>
          <a:noFill/>
        </p:spPr>
        <p:txBody>
          <a:bodyPr wrap="square" rtlCol="0">
            <a:spAutoFit/>
          </a:bodyPr>
          <a:lstStyle/>
          <a:p>
            <a:r>
              <a:rPr lang="nl-BE" b="1" u="sng" dirty="0" err="1" smtClean="0"/>
              <a:t>corresponding</a:t>
            </a:r>
            <a:endParaRPr lang="nl-BE" b="1" u="sng" dirty="0"/>
          </a:p>
        </p:txBody>
      </p:sp>
      <p:sp>
        <p:nvSpPr>
          <p:cNvPr id="3" name="Tekstvak 2"/>
          <p:cNvSpPr txBox="1"/>
          <p:nvPr/>
        </p:nvSpPr>
        <p:spPr>
          <a:xfrm>
            <a:off x="4470221" y="1363402"/>
            <a:ext cx="320769" cy="6447919"/>
          </a:xfrm>
          <a:prstGeom prst="rect">
            <a:avLst/>
          </a:prstGeom>
          <a:noFill/>
        </p:spPr>
        <p:txBody>
          <a:bodyPr wrap="square" rtlCol="0">
            <a:spAutoFit/>
          </a:bodyPr>
          <a:lstStyle/>
          <a:p>
            <a:r>
              <a:rPr lang="en-US" sz="41300" b="1" dirty="0" smtClean="0"/>
              <a:t>?</a:t>
            </a:r>
            <a:endParaRPr lang="en-US" sz="41300" b="1" dirty="0"/>
          </a:p>
        </p:txBody>
      </p:sp>
    </p:spTree>
    <p:extLst>
      <p:ext uri="{BB962C8B-B14F-4D97-AF65-F5344CB8AC3E}">
        <p14:creationId xmlns="" xmlns:p14="http://schemas.microsoft.com/office/powerpoint/2010/main" val="204820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New statutes</a:t>
            </a:r>
            <a:endParaRPr lang="en-US" dirty="0"/>
          </a:p>
        </p:txBody>
      </p:sp>
      <p:sp>
        <p:nvSpPr>
          <p:cNvPr id="3" name="Tijdelijke aanduiding voor inhoud 2"/>
          <p:cNvSpPr>
            <a:spLocks noGrp="1"/>
          </p:cNvSpPr>
          <p:nvPr>
            <p:ph idx="1"/>
          </p:nvPr>
        </p:nvSpPr>
        <p:spPr>
          <a:xfrm>
            <a:off x="609600" y="1600205"/>
            <a:ext cx="10972800" cy="4965695"/>
          </a:xfrm>
        </p:spPr>
        <p:txBody>
          <a:bodyPr>
            <a:normAutofit fontScale="62500" lnSpcReduction="20000"/>
          </a:bodyPr>
          <a:lstStyle/>
          <a:p>
            <a:pPr marL="0" indent="0">
              <a:buNone/>
            </a:pPr>
            <a:r>
              <a:rPr lang="en-US" sz="3800" b="1" i="1" dirty="0" smtClean="0"/>
              <a:t>New law: </a:t>
            </a:r>
          </a:p>
          <a:p>
            <a:pPr marL="0" indent="0">
              <a:buNone/>
            </a:pPr>
            <a:r>
              <a:rPr lang="en-US" sz="3800" b="1" i="1" dirty="0" err="1" smtClean="0"/>
              <a:t>Wetboek</a:t>
            </a:r>
            <a:r>
              <a:rPr lang="en-US" sz="3800" b="1" i="1" dirty="0" smtClean="0"/>
              <a:t> van </a:t>
            </a:r>
            <a:r>
              <a:rPr lang="en-US" sz="3800" b="1" i="1" dirty="0" err="1" smtClean="0"/>
              <a:t>Vennootschappen</a:t>
            </a:r>
            <a:r>
              <a:rPr lang="en-US" sz="3800" b="1" i="1" dirty="0" smtClean="0"/>
              <a:t> en </a:t>
            </a:r>
            <a:r>
              <a:rPr lang="en-US" sz="3800" b="1" i="1" dirty="0" err="1" smtClean="0"/>
              <a:t>Verenigingen</a:t>
            </a:r>
            <a:r>
              <a:rPr lang="en-US" sz="3800" b="1" i="1" dirty="0" smtClean="0"/>
              <a:t> /</a:t>
            </a:r>
          </a:p>
          <a:p>
            <a:pPr marL="0" indent="0">
              <a:buNone/>
            </a:pPr>
            <a:r>
              <a:rPr lang="en-US" sz="3800" b="1" dirty="0" smtClean="0"/>
              <a:t>Code des </a:t>
            </a:r>
            <a:r>
              <a:rPr lang="en-US" sz="3800" b="1" dirty="0" err="1" smtClean="0"/>
              <a:t>sociétés</a:t>
            </a:r>
            <a:r>
              <a:rPr lang="en-US" sz="3800" b="1" dirty="0" smtClean="0"/>
              <a:t> et des associations </a:t>
            </a:r>
          </a:p>
          <a:p>
            <a:pPr marL="0" indent="0">
              <a:buNone/>
            </a:pPr>
            <a:endParaRPr lang="en-US" b="1" dirty="0" smtClean="0"/>
          </a:p>
          <a:p>
            <a:pPr marL="0" indent="0">
              <a:buNone/>
            </a:pPr>
            <a:r>
              <a:rPr lang="en-US" b="1" dirty="0" smtClean="0"/>
              <a:t>published March 2019</a:t>
            </a:r>
          </a:p>
          <a:p>
            <a:pPr marL="0" indent="0">
              <a:buNone/>
            </a:pPr>
            <a:endParaRPr lang="en-US" b="1" dirty="0" smtClean="0"/>
          </a:p>
          <a:p>
            <a:pPr marL="0" indent="0">
              <a:buNone/>
            </a:pPr>
            <a:r>
              <a:rPr lang="en-US" dirty="0" smtClean="0"/>
              <a:t>Upon our request,</a:t>
            </a:r>
            <a:r>
              <a:rPr lang="en-US" b="1" dirty="0" smtClean="0"/>
              <a:t> VSDC</a:t>
            </a:r>
            <a:r>
              <a:rPr lang="en-US" dirty="0" smtClean="0"/>
              <a:t> created new statutes because of change in legislation </a:t>
            </a:r>
          </a:p>
          <a:p>
            <a:pPr marL="0" indent="0">
              <a:buNone/>
            </a:pPr>
            <a:r>
              <a:rPr lang="en-US" dirty="0" smtClean="0"/>
              <a:t>VSDC = Flemish study and documentation center for non profit organizations </a:t>
            </a:r>
          </a:p>
          <a:p>
            <a:pPr marL="0" indent="0">
              <a:buNone/>
            </a:pPr>
            <a:r>
              <a:rPr lang="en-US" dirty="0" smtClean="0"/>
              <a:t>(NPO = VZW = ASBL) </a:t>
            </a:r>
          </a:p>
          <a:p>
            <a:pPr marL="0" indent="0">
              <a:buNone/>
            </a:pPr>
            <a:r>
              <a:rPr lang="en-US" dirty="0" smtClean="0"/>
              <a:t>BHPA is member of VSDC</a:t>
            </a:r>
            <a:endParaRPr lang="en-US" b="1" dirty="0" smtClean="0"/>
          </a:p>
          <a:p>
            <a:pPr marL="0" indent="0">
              <a:buNone/>
            </a:pPr>
            <a:endParaRPr lang="en-US" b="1" dirty="0" smtClean="0"/>
          </a:p>
          <a:p>
            <a:pPr marL="0" indent="0">
              <a:buNone/>
            </a:pPr>
            <a:r>
              <a:rPr lang="en-US" b="1" dirty="0" smtClean="0">
                <a:hlinkClick r:id="rId2"/>
              </a:rPr>
              <a:t>https://www.ejustice.just.fgov.be/cgi_loi/change_lg.pl?language=nl&amp;la=N&amp;cn=2019032309&amp;table_name=wet</a:t>
            </a:r>
            <a:endParaRPr lang="en-US" b="1" dirty="0" smtClean="0"/>
          </a:p>
          <a:p>
            <a:pPr marL="0" indent="0">
              <a:buNone/>
            </a:pPr>
            <a:endParaRPr lang="en-US" b="1" dirty="0" smtClean="0"/>
          </a:p>
          <a:p>
            <a:pPr marL="0" indent="0">
              <a:buNone/>
            </a:pPr>
            <a:r>
              <a:rPr lang="en-US" b="1" dirty="0" smtClean="0">
                <a:hlinkClick r:id="rId3"/>
              </a:rPr>
              <a:t>https</a:t>
            </a:r>
            <a:r>
              <a:rPr lang="en-US" b="1" dirty="0">
                <a:hlinkClick r:id="rId3"/>
              </a:rPr>
              <a:t>://</a:t>
            </a:r>
            <a:r>
              <a:rPr lang="en-US" b="1" dirty="0" smtClean="0">
                <a:hlinkClick r:id="rId3"/>
              </a:rPr>
              <a:t>www.ejustice.just.fgov.be/cgi_loi/change_lg.pl?language=fr&amp;la=F&amp;cn=2019032309&amp;table_name=loi</a:t>
            </a:r>
            <a:endParaRPr lang="en-US" b="1" dirty="0" smtClean="0"/>
          </a:p>
        </p:txBody>
      </p:sp>
    </p:spTree>
    <p:extLst>
      <p:ext uri="{BB962C8B-B14F-4D97-AF65-F5344CB8AC3E}">
        <p14:creationId xmlns="" xmlns:p14="http://schemas.microsoft.com/office/powerpoint/2010/main" val="3050016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3350</TotalTime>
  <Words>1903</Words>
  <Application>Microsoft Office PowerPoint</Application>
  <PresentationFormat>Aangepast</PresentationFormat>
  <Paragraphs>374</Paragraphs>
  <Slides>32</Slides>
  <Notes>0</Notes>
  <HiddenSlides>0</HiddenSlides>
  <MMClips>0</MMClips>
  <ScaleCrop>false</ScaleCrop>
  <HeadingPairs>
    <vt:vector size="4" baseType="variant">
      <vt:variant>
        <vt:lpstr>Thema</vt:lpstr>
      </vt:variant>
      <vt:variant>
        <vt:i4>1</vt:i4>
      </vt:variant>
      <vt:variant>
        <vt:lpstr>Diatitels</vt:lpstr>
      </vt:variant>
      <vt:variant>
        <vt:i4>32</vt:i4>
      </vt:variant>
    </vt:vector>
  </HeadingPairs>
  <TitlesOfParts>
    <vt:vector size="33" baseType="lpstr">
      <vt:lpstr>Kantoorthema</vt:lpstr>
      <vt:lpstr>Dia 1</vt:lpstr>
      <vt:lpstr>Dia 2</vt:lpstr>
      <vt:lpstr>Dia 3</vt:lpstr>
      <vt:lpstr>Statements: agree/disagree…?</vt:lpstr>
      <vt:lpstr>Statements: agree/disagree…?</vt:lpstr>
      <vt:lpstr>Conclusion</vt:lpstr>
      <vt:lpstr>1ste ideas: Professional Union</vt:lpstr>
      <vt:lpstr>Professional Union: BMPA?</vt:lpstr>
      <vt:lpstr>New statutes</vt:lpstr>
      <vt:lpstr>Dia 10</vt:lpstr>
      <vt:lpstr>Dia 11</vt:lpstr>
      <vt:lpstr>New statutes</vt:lpstr>
      <vt:lpstr>Dia 13</vt:lpstr>
      <vt:lpstr>What else needs to change in the statutes:</vt:lpstr>
      <vt:lpstr>Change name BHPA? </vt:lpstr>
      <vt:lpstr>How to create Professional Union</vt:lpstr>
      <vt:lpstr>How to create Professional Union</vt:lpstr>
      <vt:lpstr>Dia 18</vt:lpstr>
      <vt:lpstr>Legal text Professional Union</vt:lpstr>
      <vt:lpstr>Legal text Professional Union</vt:lpstr>
      <vt:lpstr>To apply as “NPO recognised as PU”, we need to add to the statutes:</vt:lpstr>
      <vt:lpstr>1. Membership types: current situation</vt:lpstr>
      <vt:lpstr>Currently:</vt:lpstr>
      <vt:lpstr>Dia 24</vt:lpstr>
      <vt:lpstr>UK: IPEM</vt:lpstr>
      <vt:lpstr>The Nederlands: NVKF</vt:lpstr>
      <vt:lpstr>USA: AAPM</vt:lpstr>
      <vt:lpstr>France: SFPM</vt:lpstr>
      <vt:lpstr>Germany: DGMP</vt:lpstr>
      <vt:lpstr>First suggestion created during meeting:</vt:lpstr>
      <vt:lpstr>2. Condition to become board member </vt:lpstr>
      <vt:lpstr>3. Sanctions when non compliant to internal code of conduct,  </vt:lpstr>
    </vt:vector>
  </TitlesOfParts>
  <Company>OLVZ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B-STRO 2019</dc:title>
  <dc:creator>vision</dc:creator>
  <cp:lastModifiedBy>jva007</cp:lastModifiedBy>
  <cp:revision>410</cp:revision>
  <cp:lastPrinted>2019-09-17T10:05:15Z</cp:lastPrinted>
  <dcterms:created xsi:type="dcterms:W3CDTF">2019-08-19T15:43:52Z</dcterms:created>
  <dcterms:modified xsi:type="dcterms:W3CDTF">2020-10-22T13:55:28Z</dcterms:modified>
</cp:coreProperties>
</file>